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Fibre" charset="1" panose="02000506060000020004"/>
      <p:regular r:id="rId28"/>
    </p:embeddedFont>
    <p:embeddedFont>
      <p:font typeface="Abys" charset="1" panose="00000500000000000000"/>
      <p:regular r:id="rId29"/>
    </p:embeddedFont>
    <p:embeddedFont>
      <p:font typeface="Canva Sans Bold" charset="1" panose="020B0803030501040103"/>
      <p:regular r:id="rId30"/>
    </p:embeddedFont>
    <p:embeddedFont>
      <p:font typeface="Brick Sans" charset="1" panose="00000000000000000000"/>
      <p:regular r:id="rId31"/>
    </p:embeddedFont>
    <p:embeddedFont>
      <p:font typeface="Quicksand Bold" charset="1" panose="00000000000000000000"/>
      <p:regular r:id="rId32"/>
    </p:embeddedFont>
    <p:embeddedFont>
      <p:font typeface="Lazydog" charset="1" panose="00000000000000000000"/>
      <p:regular r:id="rId33"/>
    </p:embeddedFont>
    <p:embeddedFont>
      <p:font typeface="Raleway Bold" charset="1" panose="020B0803030101060003"/>
      <p:regular r:id="rId34"/>
    </p:embeddedFont>
    <p:embeddedFont>
      <p:font typeface="Quicksand Semi-Bold" charset="1" panose="00000000000000000000"/>
      <p:regular r:id="rId35"/>
    </p:embeddedFont>
    <p:embeddedFont>
      <p:font typeface="Canva Sans" charset="1" panose="020B05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44.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45.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46.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47.jpeg" Type="http://schemas.openxmlformats.org/officeDocument/2006/relationships/image"/><Relationship Id="rId9"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5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2" Target="../media/image2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4.jpeg" Type="http://schemas.openxmlformats.org/officeDocument/2006/relationships/image"/><Relationship Id="rId9"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15" Target="../media/image42.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43.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grpSp>
        <p:nvGrpSpPr>
          <p:cNvPr name="Group 2" id="2"/>
          <p:cNvGrpSpPr/>
          <p:nvPr/>
        </p:nvGrpSpPr>
        <p:grpSpPr>
          <a:xfrm rot="0">
            <a:off x="821526" y="821621"/>
            <a:ext cx="16644948" cy="8643757"/>
            <a:chOff x="0" y="0"/>
            <a:chExt cx="6236922" cy="3238847"/>
          </a:xfrm>
        </p:grpSpPr>
        <p:sp>
          <p:nvSpPr>
            <p:cNvPr name="Freeform 3" id="3"/>
            <p:cNvSpPr/>
            <p:nvPr/>
          </p:nvSpPr>
          <p:spPr>
            <a:xfrm flipH="false" flipV="false" rot="0">
              <a:off x="0" y="0"/>
              <a:ext cx="6236922" cy="3238847"/>
            </a:xfrm>
            <a:custGeom>
              <a:avLst/>
              <a:gdLst/>
              <a:ahLst/>
              <a:cxnLst/>
              <a:rect r="r" b="b" t="t" l="l"/>
              <a:pathLst>
                <a:path h="3238847" w="6236922">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name="TextBox 4" id="4"/>
            <p:cNvSpPr txBox="true"/>
            <p:nvPr/>
          </p:nvSpPr>
          <p:spPr>
            <a:xfrm>
              <a:off x="0" y="-9525"/>
              <a:ext cx="6236922" cy="3248372"/>
            </a:xfrm>
            <a:prstGeom prst="rect">
              <a:avLst/>
            </a:prstGeom>
          </p:spPr>
          <p:txBody>
            <a:bodyPr anchor="ctr" rtlCol="false" tIns="19016" lIns="19016" bIns="19016" rIns="19016"/>
            <a:lstStyle/>
            <a:p>
              <a:pPr algn="ctr">
                <a:lnSpc>
                  <a:spcPts val="733"/>
                </a:lnSpc>
                <a:spcBef>
                  <a:spcPct val="0"/>
                </a:spcBef>
              </a:pPr>
            </a:p>
          </p:txBody>
        </p:sp>
      </p:grpSp>
      <p:sp>
        <p:nvSpPr>
          <p:cNvPr name="Freeform 5" id="5"/>
          <p:cNvSpPr/>
          <p:nvPr/>
        </p:nvSpPr>
        <p:spPr>
          <a:xfrm flipH="false" flipV="false" rot="-10800000">
            <a:off x="14827904" y="3277717"/>
            <a:ext cx="935619" cy="1890139"/>
          </a:xfrm>
          <a:custGeom>
            <a:avLst/>
            <a:gdLst/>
            <a:ahLst/>
            <a:cxnLst/>
            <a:rect r="r" b="b" t="t" l="l"/>
            <a:pathLst>
              <a:path h="1890139" w="935619">
                <a:moveTo>
                  <a:pt x="0" y="0"/>
                </a:moveTo>
                <a:lnTo>
                  <a:pt x="935619" y="0"/>
                </a:lnTo>
                <a:lnTo>
                  <a:pt x="935619" y="1890139"/>
                </a:lnTo>
                <a:lnTo>
                  <a:pt x="0" y="1890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76217" y="3277717"/>
            <a:ext cx="935619" cy="1890139"/>
          </a:xfrm>
          <a:custGeom>
            <a:avLst/>
            <a:gdLst/>
            <a:ahLst/>
            <a:cxnLst/>
            <a:rect r="r" b="b" t="t" l="l"/>
            <a:pathLst>
              <a:path h="1890139" w="935619">
                <a:moveTo>
                  <a:pt x="0" y="0"/>
                </a:moveTo>
                <a:lnTo>
                  <a:pt x="935619" y="0"/>
                </a:lnTo>
                <a:lnTo>
                  <a:pt x="935619" y="1890139"/>
                </a:lnTo>
                <a:lnTo>
                  <a:pt x="0" y="1890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08635" y="-486809"/>
            <a:ext cx="2568645" cy="2514062"/>
          </a:xfrm>
          <a:custGeom>
            <a:avLst/>
            <a:gdLst/>
            <a:ahLst/>
            <a:cxnLst/>
            <a:rect r="r" b="b" t="t" l="l"/>
            <a:pathLst>
              <a:path h="2514062" w="2568645">
                <a:moveTo>
                  <a:pt x="0" y="0"/>
                </a:moveTo>
                <a:lnTo>
                  <a:pt x="2568646" y="0"/>
                </a:lnTo>
                <a:lnTo>
                  <a:pt x="2568646" y="2514062"/>
                </a:lnTo>
                <a:lnTo>
                  <a:pt x="0" y="251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632869" y="8904354"/>
            <a:ext cx="1606925" cy="2090310"/>
          </a:xfrm>
          <a:custGeom>
            <a:avLst/>
            <a:gdLst/>
            <a:ahLst/>
            <a:cxnLst/>
            <a:rect r="r" b="b" t="t" l="l"/>
            <a:pathLst>
              <a:path h="2090310" w="1606925">
                <a:moveTo>
                  <a:pt x="0" y="0"/>
                </a:moveTo>
                <a:lnTo>
                  <a:pt x="1606925" y="0"/>
                </a:lnTo>
                <a:lnTo>
                  <a:pt x="1606925" y="2090310"/>
                </a:lnTo>
                <a:lnTo>
                  <a:pt x="0" y="20903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573165" y="8904354"/>
            <a:ext cx="2791732" cy="2090310"/>
          </a:xfrm>
          <a:custGeom>
            <a:avLst/>
            <a:gdLst/>
            <a:ahLst/>
            <a:cxnLst/>
            <a:rect r="r" b="b" t="t" l="l"/>
            <a:pathLst>
              <a:path h="2090310" w="2791732">
                <a:moveTo>
                  <a:pt x="0" y="0"/>
                </a:moveTo>
                <a:lnTo>
                  <a:pt x="2791733" y="0"/>
                </a:lnTo>
                <a:lnTo>
                  <a:pt x="2791733" y="2090310"/>
                </a:lnTo>
                <a:lnTo>
                  <a:pt x="0" y="20903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143571" y="-486809"/>
            <a:ext cx="2611506" cy="1390627"/>
          </a:xfrm>
          <a:custGeom>
            <a:avLst/>
            <a:gdLst/>
            <a:ahLst/>
            <a:cxnLst/>
            <a:rect r="r" b="b" t="t" l="l"/>
            <a:pathLst>
              <a:path h="1390627" w="2611506">
                <a:moveTo>
                  <a:pt x="0" y="0"/>
                </a:moveTo>
                <a:lnTo>
                  <a:pt x="2611506" y="0"/>
                </a:lnTo>
                <a:lnTo>
                  <a:pt x="2611506" y="1390627"/>
                </a:lnTo>
                <a:lnTo>
                  <a:pt x="0" y="13906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6364898" y="1780118"/>
            <a:ext cx="1308750" cy="1702439"/>
          </a:xfrm>
          <a:custGeom>
            <a:avLst/>
            <a:gdLst/>
            <a:ahLst/>
            <a:cxnLst/>
            <a:rect r="r" b="b" t="t" l="l"/>
            <a:pathLst>
              <a:path h="1702439" w="1308750">
                <a:moveTo>
                  <a:pt x="0" y="0"/>
                </a:moveTo>
                <a:lnTo>
                  <a:pt x="1308750" y="0"/>
                </a:lnTo>
                <a:lnTo>
                  <a:pt x="1308750" y="1702439"/>
                </a:lnTo>
                <a:lnTo>
                  <a:pt x="0" y="17024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2027954">
            <a:off x="16252068" y="8582926"/>
            <a:ext cx="2491392" cy="2513384"/>
          </a:xfrm>
          <a:custGeom>
            <a:avLst/>
            <a:gdLst/>
            <a:ahLst/>
            <a:cxnLst/>
            <a:rect r="r" b="b" t="t" l="l"/>
            <a:pathLst>
              <a:path h="2513384" w="2491392">
                <a:moveTo>
                  <a:pt x="0" y="0"/>
                </a:moveTo>
                <a:lnTo>
                  <a:pt x="2491392" y="0"/>
                </a:lnTo>
                <a:lnTo>
                  <a:pt x="2491392" y="2513383"/>
                </a:lnTo>
                <a:lnTo>
                  <a:pt x="0" y="25133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10800000">
            <a:off x="2841777" y="309692"/>
            <a:ext cx="1189109" cy="1308511"/>
          </a:xfrm>
          <a:custGeom>
            <a:avLst/>
            <a:gdLst/>
            <a:ahLst/>
            <a:cxnLst/>
            <a:rect r="r" b="b" t="t" l="l"/>
            <a:pathLst>
              <a:path h="1308511" w="1189109">
                <a:moveTo>
                  <a:pt x="0" y="0"/>
                </a:moveTo>
                <a:lnTo>
                  <a:pt x="1189109" y="0"/>
                </a:lnTo>
                <a:lnTo>
                  <a:pt x="1189109" y="1308511"/>
                </a:lnTo>
                <a:lnTo>
                  <a:pt x="0" y="13085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0922258" y="383451"/>
            <a:ext cx="2215446" cy="645249"/>
          </a:xfrm>
          <a:custGeom>
            <a:avLst/>
            <a:gdLst/>
            <a:ahLst/>
            <a:cxnLst/>
            <a:rect r="r" b="b" t="t" l="l"/>
            <a:pathLst>
              <a:path h="645249" w="2215446">
                <a:moveTo>
                  <a:pt x="0" y="0"/>
                </a:moveTo>
                <a:lnTo>
                  <a:pt x="2215446" y="0"/>
                </a:lnTo>
                <a:lnTo>
                  <a:pt x="2215446" y="645249"/>
                </a:lnTo>
                <a:lnTo>
                  <a:pt x="0" y="6452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true" flipV="false" rot="0">
            <a:off x="-803463" y="2800817"/>
            <a:ext cx="2020564" cy="2342683"/>
          </a:xfrm>
          <a:custGeom>
            <a:avLst/>
            <a:gdLst/>
            <a:ahLst/>
            <a:cxnLst/>
            <a:rect r="r" b="b" t="t" l="l"/>
            <a:pathLst>
              <a:path h="2342683" w="2020564">
                <a:moveTo>
                  <a:pt x="2020564" y="0"/>
                </a:moveTo>
                <a:lnTo>
                  <a:pt x="0" y="0"/>
                </a:lnTo>
                <a:lnTo>
                  <a:pt x="0" y="2342683"/>
                </a:lnTo>
                <a:lnTo>
                  <a:pt x="2020564" y="2342683"/>
                </a:lnTo>
                <a:lnTo>
                  <a:pt x="2020564"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1250161" y="8403641"/>
            <a:ext cx="2913962" cy="3091736"/>
          </a:xfrm>
          <a:custGeom>
            <a:avLst/>
            <a:gdLst/>
            <a:ahLst/>
            <a:cxnLst/>
            <a:rect r="r" b="b" t="t" l="l"/>
            <a:pathLst>
              <a:path h="3091736" w="2913962">
                <a:moveTo>
                  <a:pt x="0" y="0"/>
                </a:moveTo>
                <a:lnTo>
                  <a:pt x="2913961" y="0"/>
                </a:lnTo>
                <a:lnTo>
                  <a:pt x="2913961" y="3091736"/>
                </a:lnTo>
                <a:lnTo>
                  <a:pt x="0" y="309173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10922258" y="9447395"/>
            <a:ext cx="2215446" cy="2468463"/>
          </a:xfrm>
          <a:custGeom>
            <a:avLst/>
            <a:gdLst/>
            <a:ahLst/>
            <a:cxnLst/>
            <a:rect r="r" b="b" t="t" l="l"/>
            <a:pathLst>
              <a:path h="2468463" w="2215446">
                <a:moveTo>
                  <a:pt x="0" y="0"/>
                </a:moveTo>
                <a:lnTo>
                  <a:pt x="2215446" y="0"/>
                </a:lnTo>
                <a:lnTo>
                  <a:pt x="2215446" y="2468464"/>
                </a:lnTo>
                <a:lnTo>
                  <a:pt x="0" y="246846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true" flipV="false" rot="10479814">
            <a:off x="17198094" y="4449845"/>
            <a:ext cx="1994618" cy="2312601"/>
          </a:xfrm>
          <a:custGeom>
            <a:avLst/>
            <a:gdLst/>
            <a:ahLst/>
            <a:cxnLst/>
            <a:rect r="r" b="b" t="t" l="l"/>
            <a:pathLst>
              <a:path h="2312601" w="1994618">
                <a:moveTo>
                  <a:pt x="1994618" y="0"/>
                </a:moveTo>
                <a:lnTo>
                  <a:pt x="0" y="0"/>
                </a:lnTo>
                <a:lnTo>
                  <a:pt x="0" y="2312601"/>
                </a:lnTo>
                <a:lnTo>
                  <a:pt x="1994618" y="2312601"/>
                </a:lnTo>
                <a:lnTo>
                  <a:pt x="1994618"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7891571" y="903818"/>
            <a:ext cx="2504859" cy="2428145"/>
          </a:xfrm>
          <a:custGeom>
            <a:avLst/>
            <a:gdLst/>
            <a:ahLst/>
            <a:cxnLst/>
            <a:rect r="r" b="b" t="t" l="l"/>
            <a:pathLst>
              <a:path h="2428145" w="2504859">
                <a:moveTo>
                  <a:pt x="0" y="0"/>
                </a:moveTo>
                <a:lnTo>
                  <a:pt x="2504858" y="0"/>
                </a:lnTo>
                <a:lnTo>
                  <a:pt x="2504858" y="2428145"/>
                </a:lnTo>
                <a:lnTo>
                  <a:pt x="0" y="2428145"/>
                </a:lnTo>
                <a:lnTo>
                  <a:pt x="0" y="0"/>
                </a:lnTo>
                <a:close/>
              </a:path>
            </a:pathLst>
          </a:custGeom>
          <a:blipFill>
            <a:blip r:embed="rId24"/>
            <a:stretch>
              <a:fillRect l="0" t="0" r="0" b="0"/>
            </a:stretch>
          </a:blipFill>
        </p:spPr>
      </p:sp>
      <p:sp>
        <p:nvSpPr>
          <p:cNvPr name="TextBox 20" id="20"/>
          <p:cNvSpPr txBox="true"/>
          <p:nvPr/>
        </p:nvSpPr>
        <p:spPr>
          <a:xfrm rot="0">
            <a:off x="4030886" y="3496792"/>
            <a:ext cx="10797018" cy="2658024"/>
          </a:xfrm>
          <a:prstGeom prst="rect">
            <a:avLst/>
          </a:prstGeom>
        </p:spPr>
        <p:txBody>
          <a:bodyPr anchor="t" rtlCol="false" tIns="0" lIns="0" bIns="0" rIns="0">
            <a:spAutoFit/>
          </a:bodyPr>
          <a:lstStyle/>
          <a:p>
            <a:pPr algn="ctr" marL="0" indent="0" lvl="0">
              <a:lnSpc>
                <a:spcPts val="10154"/>
              </a:lnSpc>
            </a:pPr>
            <a:r>
              <a:rPr lang="en-US" sz="10468" spc="-251">
                <a:solidFill>
                  <a:srgbClr val="000000"/>
                </a:solidFill>
                <a:latin typeface="Fibre"/>
                <a:ea typeface="Fibre"/>
                <a:cs typeface="Fibre"/>
                <a:sym typeface="Fibre"/>
              </a:rPr>
              <a:t>BANGLA PROGRAMMING LANGUAGE</a:t>
            </a:r>
          </a:p>
        </p:txBody>
      </p:sp>
      <p:sp>
        <p:nvSpPr>
          <p:cNvPr name="TextBox 21" id="21"/>
          <p:cNvSpPr txBox="true"/>
          <p:nvPr/>
        </p:nvSpPr>
        <p:spPr>
          <a:xfrm rot="0">
            <a:off x="4498108" y="5952646"/>
            <a:ext cx="9838596" cy="451966"/>
          </a:xfrm>
          <a:prstGeom prst="rect">
            <a:avLst/>
          </a:prstGeom>
        </p:spPr>
        <p:txBody>
          <a:bodyPr anchor="t" rtlCol="false" tIns="0" lIns="0" bIns="0" rIns="0">
            <a:spAutoFit/>
          </a:bodyPr>
          <a:lstStyle/>
          <a:p>
            <a:pPr algn="ctr" marL="0" indent="0" lvl="0">
              <a:lnSpc>
                <a:spcPts val="3477"/>
              </a:lnSpc>
              <a:spcBef>
                <a:spcPct val="0"/>
              </a:spcBef>
            </a:pPr>
            <a:r>
              <a:rPr lang="en-US" sz="3343" spc="210">
                <a:solidFill>
                  <a:srgbClr val="000000"/>
                </a:solidFill>
                <a:latin typeface="Abys"/>
                <a:ea typeface="Abys"/>
                <a:cs typeface="Abys"/>
                <a:sym typeface="Abys"/>
              </a:rPr>
              <a:t>A C LANGUAGE PROJECT</a:t>
            </a:r>
          </a:p>
        </p:txBody>
      </p:sp>
      <p:sp>
        <p:nvSpPr>
          <p:cNvPr name="TextBox 22" id="22"/>
          <p:cNvSpPr txBox="true"/>
          <p:nvPr/>
        </p:nvSpPr>
        <p:spPr>
          <a:xfrm rot="0">
            <a:off x="4576050" y="6538986"/>
            <a:ext cx="9706689" cy="3069589"/>
          </a:xfrm>
          <a:prstGeom prst="rect">
            <a:avLst/>
          </a:prstGeom>
        </p:spPr>
        <p:txBody>
          <a:bodyPr anchor="t" rtlCol="false" tIns="0" lIns="0" bIns="0" rIns="0">
            <a:spAutoFit/>
          </a:bodyPr>
          <a:lstStyle/>
          <a:p>
            <a:pPr algn="ctr">
              <a:lnSpc>
                <a:spcPts val="4060"/>
              </a:lnSpc>
            </a:pPr>
            <a:r>
              <a:rPr lang="en-US" sz="2900" b="true">
                <a:solidFill>
                  <a:srgbClr val="000000"/>
                </a:solidFill>
                <a:latin typeface="Canva Sans Bold"/>
                <a:ea typeface="Canva Sans Bold"/>
                <a:cs typeface="Canva Sans Bold"/>
                <a:sym typeface="Canva Sans Bold"/>
              </a:rPr>
              <a:t>Project Done By-</a:t>
            </a:r>
          </a:p>
          <a:p>
            <a:pPr algn="ctr">
              <a:lnSpc>
                <a:spcPts val="4060"/>
              </a:lnSpc>
            </a:pPr>
            <a:r>
              <a:rPr lang="en-US" sz="2900" b="true">
                <a:solidFill>
                  <a:srgbClr val="000000"/>
                </a:solidFill>
                <a:latin typeface="Canva Sans Bold"/>
                <a:ea typeface="Canva Sans Bold"/>
                <a:cs typeface="Canva Sans Bold"/>
                <a:sym typeface="Canva Sans Bold"/>
              </a:rPr>
              <a:t>Abdullah</a:t>
            </a:r>
          </a:p>
          <a:p>
            <a:pPr algn="ctr">
              <a:lnSpc>
                <a:spcPts val="4060"/>
              </a:lnSpc>
            </a:pPr>
            <a:r>
              <a:rPr lang="en-US" sz="2900" b="true">
                <a:solidFill>
                  <a:srgbClr val="000000"/>
                </a:solidFill>
                <a:latin typeface="Canva Sans Bold"/>
                <a:ea typeface="Canva Sans Bold"/>
                <a:cs typeface="Canva Sans Bold"/>
                <a:sym typeface="Canva Sans Bold"/>
              </a:rPr>
              <a:t>ID: CE23011</a:t>
            </a:r>
          </a:p>
          <a:p>
            <a:pPr algn="ctr">
              <a:lnSpc>
                <a:spcPts val="4060"/>
              </a:lnSpc>
            </a:pPr>
            <a:r>
              <a:rPr lang="en-US" sz="2900" b="true">
                <a:solidFill>
                  <a:srgbClr val="000000"/>
                </a:solidFill>
                <a:latin typeface="Canva Sans Bold"/>
                <a:ea typeface="Canva Sans Bold"/>
                <a:cs typeface="Canva Sans Bold"/>
                <a:sym typeface="Canva Sans Bold"/>
              </a:rPr>
              <a:t>Department of Computer Science and Engineering</a:t>
            </a:r>
          </a:p>
          <a:p>
            <a:pPr algn="ctr">
              <a:lnSpc>
                <a:spcPts val="4060"/>
              </a:lnSpc>
            </a:pPr>
            <a:r>
              <a:rPr lang="en-US" sz="2900" b="true">
                <a:solidFill>
                  <a:srgbClr val="000000"/>
                </a:solidFill>
                <a:latin typeface="Canva Sans Bold"/>
                <a:ea typeface="Canva Sans Bold"/>
                <a:cs typeface="Canva Sans Bold"/>
                <a:sym typeface="Canva Sans Bold"/>
              </a:rPr>
              <a:t>Mawlana Bhashani Science and Technology University</a:t>
            </a:r>
          </a:p>
          <a:p>
            <a:pPr algn="ctr">
              <a:lnSpc>
                <a:spcPts val="406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036095" y="9497983"/>
            <a:ext cx="3420125" cy="3146515"/>
          </a:xfrm>
          <a:custGeom>
            <a:avLst/>
            <a:gdLst/>
            <a:ahLst/>
            <a:cxnLst/>
            <a:rect r="r" b="b" t="t" l="l"/>
            <a:pathLst>
              <a:path h="3146515" w="3420125">
                <a:moveTo>
                  <a:pt x="0" y="0"/>
                </a:moveTo>
                <a:lnTo>
                  <a:pt x="3420125" y="0"/>
                </a:lnTo>
                <a:lnTo>
                  <a:pt x="3420125" y="3146515"/>
                </a:lnTo>
                <a:lnTo>
                  <a:pt x="0" y="3146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069122" y="-1688491"/>
            <a:ext cx="3007901" cy="2639433"/>
          </a:xfrm>
          <a:custGeom>
            <a:avLst/>
            <a:gdLst/>
            <a:ahLst/>
            <a:cxnLst/>
            <a:rect r="r" b="b" t="t" l="l"/>
            <a:pathLst>
              <a:path h="2639433" w="3007901">
                <a:moveTo>
                  <a:pt x="0" y="0"/>
                </a:moveTo>
                <a:lnTo>
                  <a:pt x="3007900" y="0"/>
                </a:lnTo>
                <a:lnTo>
                  <a:pt x="3007900" y="2639433"/>
                </a:lnTo>
                <a:lnTo>
                  <a:pt x="0" y="26394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7675" y="-608201"/>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027954">
            <a:off x="16013604" y="8580828"/>
            <a:ext cx="2491392" cy="2513384"/>
          </a:xfrm>
          <a:custGeom>
            <a:avLst/>
            <a:gdLst/>
            <a:ahLst/>
            <a:cxnLst/>
            <a:rect r="r" b="b" t="t" l="l"/>
            <a:pathLst>
              <a:path h="2513384" w="2491392">
                <a:moveTo>
                  <a:pt x="0" y="0"/>
                </a:moveTo>
                <a:lnTo>
                  <a:pt x="2491392" y="0"/>
                </a:lnTo>
                <a:lnTo>
                  <a:pt x="2491392" y="2513384"/>
                </a:lnTo>
                <a:lnTo>
                  <a:pt x="0" y="25133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1049794" y="6767737"/>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12597" y="2881746"/>
            <a:ext cx="6706010" cy="4523509"/>
          </a:xfrm>
          <a:custGeom>
            <a:avLst/>
            <a:gdLst/>
            <a:ahLst/>
            <a:cxnLst/>
            <a:rect r="r" b="b" t="t" l="l"/>
            <a:pathLst>
              <a:path h="4523509" w="6706010">
                <a:moveTo>
                  <a:pt x="0" y="0"/>
                </a:moveTo>
                <a:lnTo>
                  <a:pt x="6706011" y="0"/>
                </a:lnTo>
                <a:lnTo>
                  <a:pt x="6706011" y="4523508"/>
                </a:lnTo>
                <a:lnTo>
                  <a:pt x="0" y="4523508"/>
                </a:lnTo>
                <a:lnTo>
                  <a:pt x="0" y="0"/>
                </a:lnTo>
                <a:close/>
              </a:path>
            </a:pathLst>
          </a:custGeom>
          <a:blipFill>
            <a:blip r:embed="rId12">
              <a:alphaModFix amt="32999"/>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8" id="8"/>
          <p:cNvGrpSpPr/>
          <p:nvPr/>
        </p:nvGrpSpPr>
        <p:grpSpPr>
          <a:xfrm rot="0">
            <a:off x="875754" y="3391433"/>
            <a:ext cx="6379698" cy="3872004"/>
            <a:chOff x="0" y="0"/>
            <a:chExt cx="8506264" cy="5162671"/>
          </a:xfrm>
        </p:grpSpPr>
        <p:sp>
          <p:nvSpPr>
            <p:cNvPr name="Freeform 9" id="9"/>
            <p:cNvSpPr/>
            <p:nvPr/>
          </p:nvSpPr>
          <p:spPr>
            <a:xfrm flipH="false" flipV="false" rot="0">
              <a:off x="2943633" y="0"/>
              <a:ext cx="2618999" cy="1286583"/>
            </a:xfrm>
            <a:custGeom>
              <a:avLst/>
              <a:gdLst/>
              <a:ahLst/>
              <a:cxnLst/>
              <a:rect r="r" b="b" t="t" l="l"/>
              <a:pathLst>
                <a:path h="1286583" w="2618999">
                  <a:moveTo>
                    <a:pt x="0" y="0"/>
                  </a:moveTo>
                  <a:lnTo>
                    <a:pt x="2618998" y="0"/>
                  </a:lnTo>
                  <a:lnTo>
                    <a:pt x="2618998" y="1286583"/>
                  </a:lnTo>
                  <a:lnTo>
                    <a:pt x="0" y="1286583"/>
                  </a:lnTo>
                  <a:lnTo>
                    <a:pt x="0" y="0"/>
                  </a:lnTo>
                  <a:close/>
                </a:path>
              </a:pathLst>
            </a:custGeom>
            <a:blipFill>
              <a:blip r:embed="rId14"/>
              <a:stretch>
                <a:fillRect l="0" t="0" r="0" b="0"/>
              </a:stretch>
            </a:blipFill>
          </p:spPr>
        </p:sp>
        <p:sp>
          <p:nvSpPr>
            <p:cNvPr name="TextBox 10" id="10"/>
            <p:cNvSpPr txBox="true"/>
            <p:nvPr/>
          </p:nvSpPr>
          <p:spPr>
            <a:xfrm rot="0">
              <a:off x="3190521" y="160295"/>
              <a:ext cx="2125221" cy="809885"/>
            </a:xfrm>
            <a:prstGeom prst="rect">
              <a:avLst/>
            </a:prstGeom>
          </p:spPr>
          <p:txBody>
            <a:bodyPr anchor="t" rtlCol="false" tIns="0" lIns="0" bIns="0" rIns="0">
              <a:spAutoFit/>
            </a:bodyPr>
            <a:lstStyle/>
            <a:p>
              <a:pPr algn="ctr" marL="0" indent="0" lvl="1">
                <a:lnSpc>
                  <a:spcPts val="4670"/>
                </a:lnSpc>
                <a:spcBef>
                  <a:spcPct val="0"/>
                </a:spcBef>
              </a:pPr>
              <a:r>
                <a:rPr lang="en-US" b="true" sz="4133">
                  <a:solidFill>
                    <a:srgbClr val="000000"/>
                  </a:solidFill>
                  <a:latin typeface="Raleway Bold"/>
                  <a:ea typeface="Raleway Bold"/>
                  <a:cs typeface="Raleway Bold"/>
                  <a:sym typeface="Raleway Bold"/>
                </a:rPr>
                <a:t>03</a:t>
              </a:r>
            </a:p>
          </p:txBody>
        </p:sp>
        <p:sp>
          <p:nvSpPr>
            <p:cNvPr name="TextBox 11" id="11"/>
            <p:cNvSpPr txBox="true"/>
            <p:nvPr/>
          </p:nvSpPr>
          <p:spPr>
            <a:xfrm rot="0">
              <a:off x="0" y="1153233"/>
              <a:ext cx="8506264" cy="4009438"/>
            </a:xfrm>
            <a:prstGeom prst="rect">
              <a:avLst/>
            </a:prstGeom>
          </p:spPr>
          <p:txBody>
            <a:bodyPr anchor="t" rtlCol="false" tIns="0" lIns="0" bIns="0" rIns="0">
              <a:spAutoFit/>
            </a:bodyPr>
            <a:lstStyle/>
            <a:p>
              <a:pPr algn="ctr">
                <a:lnSpc>
                  <a:spcPts val="4845"/>
                </a:lnSpc>
              </a:pPr>
              <a:r>
                <a:rPr lang="en-US" sz="3188">
                  <a:solidFill>
                    <a:srgbClr val="000000"/>
                  </a:solidFill>
                  <a:latin typeface="Brick Sans"/>
                  <a:ea typeface="Brick Sans"/>
                  <a:cs typeface="Brick Sans"/>
                  <a:sym typeface="Brick Sans"/>
                </a:rPr>
                <a:t>There is a .bat file to run the program. User drags and drops the .bat file or opens it with the .bat file.</a:t>
              </a:r>
            </a:p>
          </p:txBody>
        </p:sp>
      </p:grpSp>
      <p:sp>
        <p:nvSpPr>
          <p:cNvPr name="Freeform 12" id="12"/>
          <p:cNvSpPr/>
          <p:nvPr/>
        </p:nvSpPr>
        <p:spPr>
          <a:xfrm flipH="false" flipV="false" rot="0">
            <a:off x="8084847" y="2176959"/>
            <a:ext cx="9750022" cy="6300952"/>
          </a:xfrm>
          <a:custGeom>
            <a:avLst/>
            <a:gdLst/>
            <a:ahLst/>
            <a:cxnLst/>
            <a:rect r="r" b="b" t="t" l="l"/>
            <a:pathLst>
              <a:path h="6300952" w="9750022">
                <a:moveTo>
                  <a:pt x="0" y="0"/>
                </a:moveTo>
                <a:lnTo>
                  <a:pt x="9750022" y="0"/>
                </a:lnTo>
                <a:lnTo>
                  <a:pt x="9750022" y="6300951"/>
                </a:lnTo>
                <a:lnTo>
                  <a:pt x="0" y="6300951"/>
                </a:lnTo>
                <a:lnTo>
                  <a:pt x="0" y="0"/>
                </a:lnTo>
                <a:close/>
              </a:path>
            </a:pathLst>
          </a:custGeom>
          <a:blipFill>
            <a:blip r:embed="rId1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036095" y="9497983"/>
            <a:ext cx="3420125" cy="3146515"/>
          </a:xfrm>
          <a:custGeom>
            <a:avLst/>
            <a:gdLst/>
            <a:ahLst/>
            <a:cxnLst/>
            <a:rect r="r" b="b" t="t" l="l"/>
            <a:pathLst>
              <a:path h="3146515" w="3420125">
                <a:moveTo>
                  <a:pt x="0" y="0"/>
                </a:moveTo>
                <a:lnTo>
                  <a:pt x="3420125" y="0"/>
                </a:lnTo>
                <a:lnTo>
                  <a:pt x="3420125" y="3146515"/>
                </a:lnTo>
                <a:lnTo>
                  <a:pt x="0" y="3146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069122" y="-1688491"/>
            <a:ext cx="3007901" cy="2639433"/>
          </a:xfrm>
          <a:custGeom>
            <a:avLst/>
            <a:gdLst/>
            <a:ahLst/>
            <a:cxnLst/>
            <a:rect r="r" b="b" t="t" l="l"/>
            <a:pathLst>
              <a:path h="2639433" w="3007901">
                <a:moveTo>
                  <a:pt x="0" y="0"/>
                </a:moveTo>
                <a:lnTo>
                  <a:pt x="3007900" y="0"/>
                </a:lnTo>
                <a:lnTo>
                  <a:pt x="3007900" y="2639433"/>
                </a:lnTo>
                <a:lnTo>
                  <a:pt x="0" y="26394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7675" y="-608201"/>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027954">
            <a:off x="16013604" y="8580828"/>
            <a:ext cx="2491392" cy="2513384"/>
          </a:xfrm>
          <a:custGeom>
            <a:avLst/>
            <a:gdLst/>
            <a:ahLst/>
            <a:cxnLst/>
            <a:rect r="r" b="b" t="t" l="l"/>
            <a:pathLst>
              <a:path h="2513384" w="2491392">
                <a:moveTo>
                  <a:pt x="0" y="0"/>
                </a:moveTo>
                <a:lnTo>
                  <a:pt x="2491392" y="0"/>
                </a:lnTo>
                <a:lnTo>
                  <a:pt x="2491392" y="2513384"/>
                </a:lnTo>
                <a:lnTo>
                  <a:pt x="0" y="25133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1049794" y="6767737"/>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52265" y="2585538"/>
            <a:ext cx="7477080" cy="5043630"/>
          </a:xfrm>
          <a:custGeom>
            <a:avLst/>
            <a:gdLst/>
            <a:ahLst/>
            <a:cxnLst/>
            <a:rect r="r" b="b" t="t" l="l"/>
            <a:pathLst>
              <a:path h="5043630" w="7477080">
                <a:moveTo>
                  <a:pt x="0" y="0"/>
                </a:moveTo>
                <a:lnTo>
                  <a:pt x="7477080" y="0"/>
                </a:lnTo>
                <a:lnTo>
                  <a:pt x="7477080" y="5043631"/>
                </a:lnTo>
                <a:lnTo>
                  <a:pt x="0" y="5043631"/>
                </a:lnTo>
                <a:lnTo>
                  <a:pt x="0" y="0"/>
                </a:lnTo>
                <a:close/>
              </a:path>
            </a:pathLst>
          </a:custGeom>
          <a:blipFill>
            <a:blip r:embed="rId12">
              <a:alphaModFix amt="32999"/>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8" id="8"/>
          <p:cNvGrpSpPr/>
          <p:nvPr/>
        </p:nvGrpSpPr>
        <p:grpSpPr>
          <a:xfrm rot="0">
            <a:off x="1230408" y="3239191"/>
            <a:ext cx="5920794" cy="3970543"/>
            <a:chOff x="0" y="0"/>
            <a:chExt cx="7894393" cy="5294057"/>
          </a:xfrm>
        </p:grpSpPr>
        <p:sp>
          <p:nvSpPr>
            <p:cNvPr name="Freeform 9" id="9"/>
            <p:cNvSpPr/>
            <p:nvPr/>
          </p:nvSpPr>
          <p:spPr>
            <a:xfrm flipH="false" flipV="false" rot="0">
              <a:off x="2508298" y="0"/>
              <a:ext cx="2878795" cy="1414208"/>
            </a:xfrm>
            <a:custGeom>
              <a:avLst/>
              <a:gdLst/>
              <a:ahLst/>
              <a:cxnLst/>
              <a:rect r="r" b="b" t="t" l="l"/>
              <a:pathLst>
                <a:path h="1414208" w="2878795">
                  <a:moveTo>
                    <a:pt x="0" y="0"/>
                  </a:moveTo>
                  <a:lnTo>
                    <a:pt x="2878795" y="0"/>
                  </a:lnTo>
                  <a:lnTo>
                    <a:pt x="2878795" y="1414208"/>
                  </a:lnTo>
                  <a:lnTo>
                    <a:pt x="0" y="1414208"/>
                  </a:lnTo>
                  <a:lnTo>
                    <a:pt x="0" y="0"/>
                  </a:lnTo>
                  <a:close/>
                </a:path>
              </a:pathLst>
            </a:custGeom>
            <a:blipFill>
              <a:blip r:embed="rId14"/>
              <a:stretch>
                <a:fillRect l="0" t="0" r="0" b="0"/>
              </a:stretch>
            </a:blipFill>
          </p:spPr>
        </p:sp>
        <p:sp>
          <p:nvSpPr>
            <p:cNvPr name="TextBox 10" id="10"/>
            <p:cNvSpPr txBox="true"/>
            <p:nvPr/>
          </p:nvSpPr>
          <p:spPr>
            <a:xfrm rot="0">
              <a:off x="2779677" y="174306"/>
              <a:ext cx="2336037" cy="892113"/>
            </a:xfrm>
            <a:prstGeom prst="rect">
              <a:avLst/>
            </a:prstGeom>
          </p:spPr>
          <p:txBody>
            <a:bodyPr anchor="t" rtlCol="false" tIns="0" lIns="0" bIns="0" rIns="0">
              <a:spAutoFit/>
            </a:bodyPr>
            <a:lstStyle/>
            <a:p>
              <a:pPr algn="ctr" marL="0" indent="0" lvl="1">
                <a:lnSpc>
                  <a:spcPts val="5134"/>
                </a:lnSpc>
                <a:spcBef>
                  <a:spcPct val="0"/>
                </a:spcBef>
              </a:pPr>
              <a:r>
                <a:rPr lang="en-US" b="true" sz="4543">
                  <a:solidFill>
                    <a:srgbClr val="000000"/>
                  </a:solidFill>
                  <a:latin typeface="Raleway Bold"/>
                  <a:ea typeface="Raleway Bold"/>
                  <a:cs typeface="Raleway Bold"/>
                  <a:sym typeface="Raleway Bold"/>
                </a:rPr>
                <a:t>04</a:t>
              </a:r>
            </a:p>
          </p:txBody>
        </p:sp>
        <p:sp>
          <p:nvSpPr>
            <p:cNvPr name="TextBox 11" id="11"/>
            <p:cNvSpPr txBox="true"/>
            <p:nvPr/>
          </p:nvSpPr>
          <p:spPr>
            <a:xfrm rot="0">
              <a:off x="0" y="1780692"/>
              <a:ext cx="7894393" cy="3513365"/>
            </a:xfrm>
            <a:prstGeom prst="rect">
              <a:avLst/>
            </a:prstGeom>
          </p:spPr>
          <p:txBody>
            <a:bodyPr anchor="t" rtlCol="false" tIns="0" lIns="0" bIns="0" rIns="0">
              <a:spAutoFit/>
            </a:bodyPr>
            <a:lstStyle/>
            <a:p>
              <a:pPr algn="ctr">
                <a:lnSpc>
                  <a:spcPts val="5326"/>
                </a:lnSpc>
              </a:pPr>
              <a:r>
                <a:rPr lang="en-US" sz="3504">
                  <a:solidFill>
                    <a:srgbClr val="000000"/>
                  </a:solidFill>
                  <a:latin typeface="Brick Sans"/>
                  <a:ea typeface="Brick Sans"/>
                  <a:cs typeface="Brick Sans"/>
                  <a:sym typeface="Brick Sans"/>
                </a:rPr>
                <a:t>The output is shown in Command Line Interface (CLI) window.</a:t>
              </a:r>
            </a:p>
          </p:txBody>
        </p:sp>
      </p:grpSp>
      <p:sp>
        <p:nvSpPr>
          <p:cNvPr name="Freeform 12" id="12"/>
          <p:cNvSpPr/>
          <p:nvPr/>
        </p:nvSpPr>
        <p:spPr>
          <a:xfrm flipH="false" flipV="false" rot="0">
            <a:off x="8456220" y="2333393"/>
            <a:ext cx="9405919" cy="5547922"/>
          </a:xfrm>
          <a:custGeom>
            <a:avLst/>
            <a:gdLst/>
            <a:ahLst/>
            <a:cxnLst/>
            <a:rect r="r" b="b" t="t" l="l"/>
            <a:pathLst>
              <a:path h="5547922" w="9405919">
                <a:moveTo>
                  <a:pt x="0" y="0"/>
                </a:moveTo>
                <a:lnTo>
                  <a:pt x="9405919" y="0"/>
                </a:lnTo>
                <a:lnTo>
                  <a:pt x="9405919" y="5547921"/>
                </a:lnTo>
                <a:lnTo>
                  <a:pt x="0" y="5547921"/>
                </a:lnTo>
                <a:lnTo>
                  <a:pt x="0" y="0"/>
                </a:lnTo>
                <a:close/>
              </a:path>
            </a:pathLst>
          </a:custGeom>
          <a:blipFill>
            <a:blip r:embed="rId15"/>
            <a:stretch>
              <a:fillRect l="0" t="0" r="-9736"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036095" y="9497983"/>
            <a:ext cx="3420125" cy="3146515"/>
          </a:xfrm>
          <a:custGeom>
            <a:avLst/>
            <a:gdLst/>
            <a:ahLst/>
            <a:cxnLst/>
            <a:rect r="r" b="b" t="t" l="l"/>
            <a:pathLst>
              <a:path h="3146515" w="3420125">
                <a:moveTo>
                  <a:pt x="0" y="0"/>
                </a:moveTo>
                <a:lnTo>
                  <a:pt x="3420125" y="0"/>
                </a:lnTo>
                <a:lnTo>
                  <a:pt x="3420125" y="3146515"/>
                </a:lnTo>
                <a:lnTo>
                  <a:pt x="0" y="3146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069122" y="-1688491"/>
            <a:ext cx="3007901" cy="2639433"/>
          </a:xfrm>
          <a:custGeom>
            <a:avLst/>
            <a:gdLst/>
            <a:ahLst/>
            <a:cxnLst/>
            <a:rect r="r" b="b" t="t" l="l"/>
            <a:pathLst>
              <a:path h="2639433" w="3007901">
                <a:moveTo>
                  <a:pt x="0" y="0"/>
                </a:moveTo>
                <a:lnTo>
                  <a:pt x="3007900" y="0"/>
                </a:lnTo>
                <a:lnTo>
                  <a:pt x="3007900" y="2639433"/>
                </a:lnTo>
                <a:lnTo>
                  <a:pt x="0" y="26394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7675" y="-608201"/>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027954">
            <a:off x="16013604" y="8580828"/>
            <a:ext cx="2491392" cy="2513384"/>
          </a:xfrm>
          <a:custGeom>
            <a:avLst/>
            <a:gdLst/>
            <a:ahLst/>
            <a:cxnLst/>
            <a:rect r="r" b="b" t="t" l="l"/>
            <a:pathLst>
              <a:path h="2513384" w="2491392">
                <a:moveTo>
                  <a:pt x="0" y="0"/>
                </a:moveTo>
                <a:lnTo>
                  <a:pt x="2491392" y="0"/>
                </a:lnTo>
                <a:lnTo>
                  <a:pt x="2491392" y="2513384"/>
                </a:lnTo>
                <a:lnTo>
                  <a:pt x="0" y="25133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1049794" y="6767737"/>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71630" y="3093764"/>
            <a:ext cx="6077384" cy="4099472"/>
          </a:xfrm>
          <a:custGeom>
            <a:avLst/>
            <a:gdLst/>
            <a:ahLst/>
            <a:cxnLst/>
            <a:rect r="r" b="b" t="t" l="l"/>
            <a:pathLst>
              <a:path h="4099472" w="6077384">
                <a:moveTo>
                  <a:pt x="0" y="0"/>
                </a:moveTo>
                <a:lnTo>
                  <a:pt x="6077384" y="0"/>
                </a:lnTo>
                <a:lnTo>
                  <a:pt x="6077384" y="4099472"/>
                </a:lnTo>
                <a:lnTo>
                  <a:pt x="0" y="4099472"/>
                </a:lnTo>
                <a:lnTo>
                  <a:pt x="0" y="0"/>
                </a:lnTo>
                <a:close/>
              </a:path>
            </a:pathLst>
          </a:custGeom>
          <a:blipFill>
            <a:blip r:embed="rId12">
              <a:alphaModFix amt="32999"/>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8" id="8"/>
          <p:cNvGrpSpPr/>
          <p:nvPr/>
        </p:nvGrpSpPr>
        <p:grpSpPr>
          <a:xfrm rot="0">
            <a:off x="1810397" y="3640292"/>
            <a:ext cx="4799851" cy="3218828"/>
            <a:chOff x="0" y="0"/>
            <a:chExt cx="6399802" cy="4291770"/>
          </a:xfrm>
        </p:grpSpPr>
        <p:sp>
          <p:nvSpPr>
            <p:cNvPr name="Freeform 9" id="9"/>
            <p:cNvSpPr/>
            <p:nvPr/>
          </p:nvSpPr>
          <p:spPr>
            <a:xfrm flipH="false" flipV="false" rot="0">
              <a:off x="2030893" y="0"/>
              <a:ext cx="2333773" cy="1146466"/>
            </a:xfrm>
            <a:custGeom>
              <a:avLst/>
              <a:gdLst/>
              <a:ahLst/>
              <a:cxnLst/>
              <a:rect r="r" b="b" t="t" l="l"/>
              <a:pathLst>
                <a:path h="1146466" w="2333773">
                  <a:moveTo>
                    <a:pt x="0" y="0"/>
                  </a:moveTo>
                  <a:lnTo>
                    <a:pt x="2333773" y="0"/>
                  </a:lnTo>
                  <a:lnTo>
                    <a:pt x="2333773" y="1146466"/>
                  </a:lnTo>
                  <a:lnTo>
                    <a:pt x="0" y="1146466"/>
                  </a:lnTo>
                  <a:lnTo>
                    <a:pt x="0" y="0"/>
                  </a:lnTo>
                  <a:close/>
                </a:path>
              </a:pathLst>
            </a:custGeom>
            <a:blipFill>
              <a:blip r:embed="rId14"/>
              <a:stretch>
                <a:fillRect l="0" t="0" r="0" b="0"/>
              </a:stretch>
            </a:blipFill>
          </p:spPr>
        </p:sp>
        <p:sp>
          <p:nvSpPr>
            <p:cNvPr name="TextBox 10" id="10"/>
            <p:cNvSpPr txBox="true"/>
            <p:nvPr/>
          </p:nvSpPr>
          <p:spPr>
            <a:xfrm rot="0">
              <a:off x="2250894" y="135388"/>
              <a:ext cx="1893771" cy="729134"/>
            </a:xfrm>
            <a:prstGeom prst="rect">
              <a:avLst/>
            </a:prstGeom>
          </p:spPr>
          <p:txBody>
            <a:bodyPr anchor="t" rtlCol="false" tIns="0" lIns="0" bIns="0" rIns="0">
              <a:spAutoFit/>
            </a:bodyPr>
            <a:lstStyle/>
            <a:p>
              <a:pPr algn="ctr" marL="0" indent="0" lvl="1">
                <a:lnSpc>
                  <a:spcPts val="4162"/>
                </a:lnSpc>
                <a:spcBef>
                  <a:spcPct val="0"/>
                </a:spcBef>
              </a:pPr>
              <a:r>
                <a:rPr lang="en-US" b="true" sz="3683">
                  <a:solidFill>
                    <a:srgbClr val="000000"/>
                  </a:solidFill>
                  <a:latin typeface="Raleway Bold"/>
                  <a:ea typeface="Raleway Bold"/>
                  <a:cs typeface="Raleway Bold"/>
                  <a:sym typeface="Raleway Bold"/>
                </a:rPr>
                <a:t>05</a:t>
              </a:r>
            </a:p>
          </p:txBody>
        </p:sp>
        <p:sp>
          <p:nvSpPr>
            <p:cNvPr name="TextBox 11" id="11"/>
            <p:cNvSpPr txBox="true"/>
            <p:nvPr/>
          </p:nvSpPr>
          <p:spPr>
            <a:xfrm rot="0">
              <a:off x="0" y="1445092"/>
              <a:ext cx="6399802" cy="2846679"/>
            </a:xfrm>
            <a:prstGeom prst="rect">
              <a:avLst/>
            </a:prstGeom>
          </p:spPr>
          <p:txBody>
            <a:bodyPr anchor="t" rtlCol="false" tIns="0" lIns="0" bIns="0" rIns="0">
              <a:spAutoFit/>
            </a:bodyPr>
            <a:lstStyle/>
            <a:p>
              <a:pPr algn="ctr">
                <a:lnSpc>
                  <a:spcPts val="4318"/>
                </a:lnSpc>
              </a:pPr>
              <a:r>
                <a:rPr lang="en-US" sz="2840">
                  <a:solidFill>
                    <a:srgbClr val="000000"/>
                  </a:solidFill>
                  <a:latin typeface="Brick Sans"/>
                  <a:ea typeface="Brick Sans"/>
                  <a:cs typeface="Brick Sans"/>
                  <a:sym typeface="Brick Sans"/>
                </a:rPr>
                <a:t>A file named bpl_file_name.c is created with equivalent C code. </a:t>
              </a:r>
            </a:p>
          </p:txBody>
        </p:sp>
      </p:grpSp>
      <p:sp>
        <p:nvSpPr>
          <p:cNvPr name="Freeform 12" id="12"/>
          <p:cNvSpPr/>
          <p:nvPr/>
        </p:nvSpPr>
        <p:spPr>
          <a:xfrm flipH="false" flipV="false" rot="0">
            <a:off x="7502128" y="1955292"/>
            <a:ext cx="10414094" cy="5967907"/>
          </a:xfrm>
          <a:custGeom>
            <a:avLst/>
            <a:gdLst/>
            <a:ahLst/>
            <a:cxnLst/>
            <a:rect r="r" b="b" t="t" l="l"/>
            <a:pathLst>
              <a:path h="5967907" w="10414094">
                <a:moveTo>
                  <a:pt x="0" y="0"/>
                </a:moveTo>
                <a:lnTo>
                  <a:pt x="10414093" y="0"/>
                </a:lnTo>
                <a:lnTo>
                  <a:pt x="10414093" y="5967907"/>
                </a:lnTo>
                <a:lnTo>
                  <a:pt x="0" y="5967907"/>
                </a:lnTo>
                <a:lnTo>
                  <a:pt x="0" y="0"/>
                </a:lnTo>
                <a:close/>
              </a:path>
            </a:pathLst>
          </a:custGeom>
          <a:blipFill>
            <a:blip r:embed="rId15"/>
            <a:stretch>
              <a:fillRect l="0" t="0" r="-2139"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50486" y="-546538"/>
            <a:ext cx="3158372" cy="3150476"/>
          </a:xfrm>
          <a:custGeom>
            <a:avLst/>
            <a:gdLst/>
            <a:ahLst/>
            <a:cxnLst/>
            <a:rect r="r" b="b" t="t" l="l"/>
            <a:pathLst>
              <a:path h="3150476" w="3158372">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35346" y="4213859"/>
            <a:ext cx="7708654" cy="1935482"/>
          </a:xfrm>
          <a:prstGeom prst="rect">
            <a:avLst/>
          </a:prstGeom>
        </p:spPr>
        <p:txBody>
          <a:bodyPr anchor="t" rtlCol="false" tIns="0" lIns="0" bIns="0" rIns="0">
            <a:spAutoFit/>
          </a:bodyPr>
          <a:lstStyle/>
          <a:p>
            <a:pPr algn="l">
              <a:lnSpc>
                <a:spcPts val="7560"/>
              </a:lnSpc>
            </a:pPr>
            <a:r>
              <a:rPr lang="en-US" sz="7000">
                <a:solidFill>
                  <a:srgbClr val="000000"/>
                </a:solidFill>
                <a:latin typeface="Abys"/>
                <a:ea typeface="Abys"/>
                <a:cs typeface="Abys"/>
                <a:sym typeface="Abys"/>
              </a:rPr>
              <a:t>What Is Happening Inside?</a:t>
            </a:r>
          </a:p>
        </p:txBody>
      </p:sp>
      <p:sp>
        <p:nvSpPr>
          <p:cNvPr name="Freeform 4" id="4"/>
          <p:cNvSpPr/>
          <p:nvPr/>
        </p:nvSpPr>
        <p:spPr>
          <a:xfrm flipH="false" flipV="false" rot="0">
            <a:off x="6867642" y="558901"/>
            <a:ext cx="4552716" cy="951932"/>
          </a:xfrm>
          <a:custGeom>
            <a:avLst/>
            <a:gdLst/>
            <a:ahLst/>
            <a:cxnLst/>
            <a:rect r="r" b="b" t="t" l="l"/>
            <a:pathLst>
              <a:path h="951932" w="4552716">
                <a:moveTo>
                  <a:pt x="0" y="0"/>
                </a:moveTo>
                <a:lnTo>
                  <a:pt x="4552716" y="0"/>
                </a:lnTo>
                <a:lnTo>
                  <a:pt x="4552716" y="951932"/>
                </a:lnTo>
                <a:lnTo>
                  <a:pt x="0" y="951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242511" y="8910360"/>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618751" y="1748958"/>
            <a:ext cx="7443987" cy="6789085"/>
            <a:chOff x="0" y="0"/>
            <a:chExt cx="6962546" cy="6350000"/>
          </a:xfrm>
        </p:grpSpPr>
        <p:sp>
          <p:nvSpPr>
            <p:cNvPr name="Freeform 7" id="7"/>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8"/>
              <a:stretch>
                <a:fillRect l="-31068" t="0" r="-31068" b="0"/>
              </a:stretch>
            </a:blipFill>
          </p:spPr>
        </p:sp>
      </p:grpSp>
      <p:sp>
        <p:nvSpPr>
          <p:cNvPr name="Freeform 8" id="8"/>
          <p:cNvSpPr/>
          <p:nvPr/>
        </p:nvSpPr>
        <p:spPr>
          <a:xfrm flipH="false" flipV="false" rot="0">
            <a:off x="15749360" y="8678629"/>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50486" y="-546538"/>
            <a:ext cx="3158372" cy="3150476"/>
          </a:xfrm>
          <a:custGeom>
            <a:avLst/>
            <a:gdLst/>
            <a:ahLst/>
            <a:cxnLst/>
            <a:rect r="r" b="b" t="t" l="l"/>
            <a:pathLst>
              <a:path h="3150476" w="3158372">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6647" y="8910360"/>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33018" y="8441768"/>
            <a:ext cx="3336222" cy="2497997"/>
          </a:xfrm>
          <a:custGeom>
            <a:avLst/>
            <a:gdLst/>
            <a:ahLst/>
            <a:cxnLst/>
            <a:rect r="r" b="b" t="t" l="l"/>
            <a:pathLst>
              <a:path h="2497997" w="3336222">
                <a:moveTo>
                  <a:pt x="0" y="0"/>
                </a:moveTo>
                <a:lnTo>
                  <a:pt x="3336222" y="0"/>
                </a:lnTo>
                <a:lnTo>
                  <a:pt x="3336222" y="2497996"/>
                </a:lnTo>
                <a:lnTo>
                  <a:pt x="0" y="2497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311273" y="512985"/>
            <a:ext cx="1579712" cy="1738335"/>
          </a:xfrm>
          <a:custGeom>
            <a:avLst/>
            <a:gdLst/>
            <a:ahLst/>
            <a:cxnLst/>
            <a:rect r="r" b="b" t="t" l="l"/>
            <a:pathLst>
              <a:path h="1738335" w="1579712">
                <a:moveTo>
                  <a:pt x="0" y="0"/>
                </a:moveTo>
                <a:lnTo>
                  <a:pt x="1579712" y="0"/>
                </a:lnTo>
                <a:lnTo>
                  <a:pt x="1579712" y="1738335"/>
                </a:lnTo>
                <a:lnTo>
                  <a:pt x="0" y="1738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18249" y="6485871"/>
            <a:ext cx="1579712" cy="1738335"/>
          </a:xfrm>
          <a:custGeom>
            <a:avLst/>
            <a:gdLst/>
            <a:ahLst/>
            <a:cxnLst/>
            <a:rect r="r" b="b" t="t" l="l"/>
            <a:pathLst>
              <a:path h="1738335" w="1579712">
                <a:moveTo>
                  <a:pt x="0" y="0"/>
                </a:moveTo>
                <a:lnTo>
                  <a:pt x="1579712" y="0"/>
                </a:lnTo>
                <a:lnTo>
                  <a:pt x="1579712" y="1738334"/>
                </a:lnTo>
                <a:lnTo>
                  <a:pt x="0" y="17383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199550" y="1965021"/>
            <a:ext cx="6376716" cy="8321979"/>
          </a:xfrm>
          <a:custGeom>
            <a:avLst/>
            <a:gdLst/>
            <a:ahLst/>
            <a:cxnLst/>
            <a:rect r="r" b="b" t="t" l="l"/>
            <a:pathLst>
              <a:path h="8321979" w="6376716">
                <a:moveTo>
                  <a:pt x="0" y="0"/>
                </a:moveTo>
                <a:lnTo>
                  <a:pt x="6376717" y="0"/>
                </a:lnTo>
                <a:lnTo>
                  <a:pt x="6376717" y="8321979"/>
                </a:lnTo>
                <a:lnTo>
                  <a:pt x="0" y="8321979"/>
                </a:lnTo>
                <a:lnTo>
                  <a:pt x="0" y="0"/>
                </a:lnTo>
                <a:close/>
              </a:path>
            </a:pathLst>
          </a:custGeom>
          <a:blipFill>
            <a:blip r:embed="rId10"/>
            <a:stretch>
              <a:fillRect l="0" t="0" r="0" b="0"/>
            </a:stretch>
          </a:blipFill>
        </p:spPr>
      </p:sp>
      <p:sp>
        <p:nvSpPr>
          <p:cNvPr name="TextBox 8" id="8"/>
          <p:cNvSpPr txBox="true"/>
          <p:nvPr/>
        </p:nvSpPr>
        <p:spPr>
          <a:xfrm rot="0">
            <a:off x="4083028" y="1009336"/>
            <a:ext cx="10121945" cy="793257"/>
          </a:xfrm>
          <a:prstGeom prst="rect">
            <a:avLst/>
          </a:prstGeom>
        </p:spPr>
        <p:txBody>
          <a:bodyPr anchor="t" rtlCol="false" tIns="0" lIns="0" bIns="0" rIns="0">
            <a:spAutoFit/>
          </a:bodyPr>
          <a:lstStyle/>
          <a:p>
            <a:pPr algn="l">
              <a:lnSpc>
                <a:spcPts val="6002"/>
              </a:lnSpc>
            </a:pPr>
            <a:r>
              <a:rPr lang="en-US" sz="5557">
                <a:solidFill>
                  <a:srgbClr val="000000"/>
                </a:solidFill>
                <a:latin typeface="Abys"/>
                <a:ea typeface="Abys"/>
                <a:cs typeface="Abys"/>
                <a:sym typeface="Abys"/>
              </a:rPr>
              <a:t>Firstly, We map the Keywords.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50486" y="-546538"/>
            <a:ext cx="3158372" cy="3150476"/>
          </a:xfrm>
          <a:custGeom>
            <a:avLst/>
            <a:gdLst/>
            <a:ahLst/>
            <a:cxnLst/>
            <a:rect r="r" b="b" t="t" l="l"/>
            <a:pathLst>
              <a:path h="3150476" w="3158372">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6647" y="8910360"/>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33018" y="8441768"/>
            <a:ext cx="3336222" cy="2497997"/>
          </a:xfrm>
          <a:custGeom>
            <a:avLst/>
            <a:gdLst/>
            <a:ahLst/>
            <a:cxnLst/>
            <a:rect r="r" b="b" t="t" l="l"/>
            <a:pathLst>
              <a:path h="2497997" w="3336222">
                <a:moveTo>
                  <a:pt x="0" y="0"/>
                </a:moveTo>
                <a:lnTo>
                  <a:pt x="3336222" y="0"/>
                </a:lnTo>
                <a:lnTo>
                  <a:pt x="3336222" y="2497996"/>
                </a:lnTo>
                <a:lnTo>
                  <a:pt x="0" y="2497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877224" y="159533"/>
            <a:ext cx="1171932" cy="1289608"/>
          </a:xfrm>
          <a:custGeom>
            <a:avLst/>
            <a:gdLst/>
            <a:ahLst/>
            <a:cxnLst/>
            <a:rect r="r" b="b" t="t" l="l"/>
            <a:pathLst>
              <a:path h="1289608" w="1171932">
                <a:moveTo>
                  <a:pt x="0" y="0"/>
                </a:moveTo>
                <a:lnTo>
                  <a:pt x="1171932" y="0"/>
                </a:lnTo>
                <a:lnTo>
                  <a:pt x="1171932" y="1289608"/>
                </a:lnTo>
                <a:lnTo>
                  <a:pt x="0" y="1289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18249" y="6485871"/>
            <a:ext cx="1579712" cy="1738335"/>
          </a:xfrm>
          <a:custGeom>
            <a:avLst/>
            <a:gdLst/>
            <a:ahLst/>
            <a:cxnLst/>
            <a:rect r="r" b="b" t="t" l="l"/>
            <a:pathLst>
              <a:path h="1738335" w="1579712">
                <a:moveTo>
                  <a:pt x="0" y="0"/>
                </a:moveTo>
                <a:lnTo>
                  <a:pt x="1579712" y="0"/>
                </a:lnTo>
                <a:lnTo>
                  <a:pt x="1579712" y="1738334"/>
                </a:lnTo>
                <a:lnTo>
                  <a:pt x="0" y="17383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799221" y="2010197"/>
            <a:ext cx="8689557" cy="8276803"/>
          </a:xfrm>
          <a:custGeom>
            <a:avLst/>
            <a:gdLst/>
            <a:ahLst/>
            <a:cxnLst/>
            <a:rect r="r" b="b" t="t" l="l"/>
            <a:pathLst>
              <a:path h="8276803" w="8689557">
                <a:moveTo>
                  <a:pt x="0" y="0"/>
                </a:moveTo>
                <a:lnTo>
                  <a:pt x="8689558" y="0"/>
                </a:lnTo>
                <a:lnTo>
                  <a:pt x="8689558" y="8276803"/>
                </a:lnTo>
                <a:lnTo>
                  <a:pt x="0" y="8276803"/>
                </a:lnTo>
                <a:lnTo>
                  <a:pt x="0" y="0"/>
                </a:lnTo>
                <a:close/>
              </a:path>
            </a:pathLst>
          </a:custGeom>
          <a:blipFill>
            <a:blip r:embed="rId10"/>
            <a:stretch>
              <a:fillRect l="0" t="0" r="0" b="0"/>
            </a:stretch>
          </a:blipFill>
        </p:spPr>
      </p:sp>
      <p:sp>
        <p:nvSpPr>
          <p:cNvPr name="TextBox 8" id="8"/>
          <p:cNvSpPr txBox="true"/>
          <p:nvPr/>
        </p:nvSpPr>
        <p:spPr>
          <a:xfrm rot="0">
            <a:off x="1698046" y="1076325"/>
            <a:ext cx="15785373" cy="793257"/>
          </a:xfrm>
          <a:prstGeom prst="rect">
            <a:avLst/>
          </a:prstGeom>
        </p:spPr>
        <p:txBody>
          <a:bodyPr anchor="t" rtlCol="false" tIns="0" lIns="0" bIns="0" rIns="0">
            <a:spAutoFit/>
          </a:bodyPr>
          <a:lstStyle/>
          <a:p>
            <a:pPr algn="l">
              <a:lnSpc>
                <a:spcPts val="6002"/>
              </a:lnSpc>
            </a:pPr>
            <a:r>
              <a:rPr lang="en-US" sz="5557">
                <a:solidFill>
                  <a:srgbClr val="000000"/>
                </a:solidFill>
                <a:latin typeface="Abys"/>
                <a:ea typeface="Abys"/>
                <a:cs typeface="Abys"/>
                <a:sym typeface="Abys"/>
              </a:rPr>
              <a:t>Then, We map the letters for Transliteration.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50486" y="-546538"/>
            <a:ext cx="3158372" cy="3150476"/>
          </a:xfrm>
          <a:custGeom>
            <a:avLst/>
            <a:gdLst/>
            <a:ahLst/>
            <a:cxnLst/>
            <a:rect r="r" b="b" t="t" l="l"/>
            <a:pathLst>
              <a:path h="3150476" w="3158372">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6647" y="8910360"/>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33018" y="8441768"/>
            <a:ext cx="3336222" cy="2497997"/>
          </a:xfrm>
          <a:custGeom>
            <a:avLst/>
            <a:gdLst/>
            <a:ahLst/>
            <a:cxnLst/>
            <a:rect r="r" b="b" t="t" l="l"/>
            <a:pathLst>
              <a:path h="2497997" w="3336222">
                <a:moveTo>
                  <a:pt x="0" y="0"/>
                </a:moveTo>
                <a:lnTo>
                  <a:pt x="3336222" y="0"/>
                </a:lnTo>
                <a:lnTo>
                  <a:pt x="3336222" y="2497996"/>
                </a:lnTo>
                <a:lnTo>
                  <a:pt x="0" y="2497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877224" y="159533"/>
            <a:ext cx="1171932" cy="1289608"/>
          </a:xfrm>
          <a:custGeom>
            <a:avLst/>
            <a:gdLst/>
            <a:ahLst/>
            <a:cxnLst/>
            <a:rect r="r" b="b" t="t" l="l"/>
            <a:pathLst>
              <a:path h="1289608" w="1171932">
                <a:moveTo>
                  <a:pt x="0" y="0"/>
                </a:moveTo>
                <a:lnTo>
                  <a:pt x="1171932" y="0"/>
                </a:lnTo>
                <a:lnTo>
                  <a:pt x="1171932" y="1289608"/>
                </a:lnTo>
                <a:lnTo>
                  <a:pt x="0" y="1289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18249" y="6485871"/>
            <a:ext cx="1579712" cy="1738335"/>
          </a:xfrm>
          <a:custGeom>
            <a:avLst/>
            <a:gdLst/>
            <a:ahLst/>
            <a:cxnLst/>
            <a:rect r="r" b="b" t="t" l="l"/>
            <a:pathLst>
              <a:path h="1738335" w="1579712">
                <a:moveTo>
                  <a:pt x="0" y="0"/>
                </a:moveTo>
                <a:lnTo>
                  <a:pt x="1579712" y="0"/>
                </a:lnTo>
                <a:lnTo>
                  <a:pt x="1579712" y="1738334"/>
                </a:lnTo>
                <a:lnTo>
                  <a:pt x="0" y="17383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90080" y="2069983"/>
            <a:ext cx="10907840" cy="7840010"/>
          </a:xfrm>
          <a:custGeom>
            <a:avLst/>
            <a:gdLst/>
            <a:ahLst/>
            <a:cxnLst/>
            <a:rect r="r" b="b" t="t" l="l"/>
            <a:pathLst>
              <a:path h="7840010" w="10907840">
                <a:moveTo>
                  <a:pt x="0" y="0"/>
                </a:moveTo>
                <a:lnTo>
                  <a:pt x="10907840" y="0"/>
                </a:lnTo>
                <a:lnTo>
                  <a:pt x="10907840" y="7840010"/>
                </a:lnTo>
                <a:lnTo>
                  <a:pt x="0" y="7840010"/>
                </a:lnTo>
                <a:lnTo>
                  <a:pt x="0" y="0"/>
                </a:lnTo>
                <a:close/>
              </a:path>
            </a:pathLst>
          </a:custGeom>
          <a:blipFill>
            <a:blip r:embed="rId10"/>
            <a:stretch>
              <a:fillRect l="0" t="0" r="0" b="0"/>
            </a:stretch>
          </a:blipFill>
        </p:spPr>
      </p:sp>
      <p:sp>
        <p:nvSpPr>
          <p:cNvPr name="TextBox 8" id="8"/>
          <p:cNvSpPr txBox="true"/>
          <p:nvPr/>
        </p:nvSpPr>
        <p:spPr>
          <a:xfrm rot="0">
            <a:off x="5243566" y="851962"/>
            <a:ext cx="7800867" cy="793257"/>
          </a:xfrm>
          <a:prstGeom prst="rect">
            <a:avLst/>
          </a:prstGeom>
        </p:spPr>
        <p:txBody>
          <a:bodyPr anchor="t" rtlCol="false" tIns="0" lIns="0" bIns="0" rIns="0">
            <a:spAutoFit/>
          </a:bodyPr>
          <a:lstStyle/>
          <a:p>
            <a:pPr algn="l">
              <a:lnSpc>
                <a:spcPts val="6002"/>
              </a:lnSpc>
            </a:pPr>
            <a:r>
              <a:rPr lang="en-US" sz="5557">
                <a:solidFill>
                  <a:srgbClr val="000000"/>
                </a:solidFill>
                <a:latin typeface="Abys"/>
                <a:ea typeface="Abys"/>
                <a:cs typeface="Abys"/>
                <a:sym typeface="Abys"/>
              </a:rPr>
              <a:t>We Declare 3 functions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50486" y="-546538"/>
            <a:ext cx="3158372" cy="3150476"/>
          </a:xfrm>
          <a:custGeom>
            <a:avLst/>
            <a:gdLst/>
            <a:ahLst/>
            <a:cxnLst/>
            <a:rect r="r" b="b" t="t" l="l"/>
            <a:pathLst>
              <a:path h="3150476" w="3158372">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6647" y="8910360"/>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33018" y="8441768"/>
            <a:ext cx="3336222" cy="2497997"/>
          </a:xfrm>
          <a:custGeom>
            <a:avLst/>
            <a:gdLst/>
            <a:ahLst/>
            <a:cxnLst/>
            <a:rect r="r" b="b" t="t" l="l"/>
            <a:pathLst>
              <a:path h="2497997" w="3336222">
                <a:moveTo>
                  <a:pt x="0" y="0"/>
                </a:moveTo>
                <a:lnTo>
                  <a:pt x="3336222" y="0"/>
                </a:lnTo>
                <a:lnTo>
                  <a:pt x="3336222" y="2497996"/>
                </a:lnTo>
                <a:lnTo>
                  <a:pt x="0" y="24979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877224" y="159533"/>
            <a:ext cx="1171932" cy="1289608"/>
          </a:xfrm>
          <a:custGeom>
            <a:avLst/>
            <a:gdLst/>
            <a:ahLst/>
            <a:cxnLst/>
            <a:rect r="r" b="b" t="t" l="l"/>
            <a:pathLst>
              <a:path h="1289608" w="1171932">
                <a:moveTo>
                  <a:pt x="0" y="0"/>
                </a:moveTo>
                <a:lnTo>
                  <a:pt x="1171932" y="0"/>
                </a:lnTo>
                <a:lnTo>
                  <a:pt x="1171932" y="1289608"/>
                </a:lnTo>
                <a:lnTo>
                  <a:pt x="0" y="1289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18249" y="6485871"/>
            <a:ext cx="1579712" cy="1738335"/>
          </a:xfrm>
          <a:custGeom>
            <a:avLst/>
            <a:gdLst/>
            <a:ahLst/>
            <a:cxnLst/>
            <a:rect r="r" b="b" t="t" l="l"/>
            <a:pathLst>
              <a:path h="1738335" w="1579712">
                <a:moveTo>
                  <a:pt x="0" y="0"/>
                </a:moveTo>
                <a:lnTo>
                  <a:pt x="1579712" y="0"/>
                </a:lnTo>
                <a:lnTo>
                  <a:pt x="1579712" y="1738334"/>
                </a:lnTo>
                <a:lnTo>
                  <a:pt x="0" y="17383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205395" y="1871571"/>
            <a:ext cx="7877210" cy="8089561"/>
          </a:xfrm>
          <a:custGeom>
            <a:avLst/>
            <a:gdLst/>
            <a:ahLst/>
            <a:cxnLst/>
            <a:rect r="r" b="b" t="t" l="l"/>
            <a:pathLst>
              <a:path h="8089561" w="7877210">
                <a:moveTo>
                  <a:pt x="0" y="0"/>
                </a:moveTo>
                <a:lnTo>
                  <a:pt x="7877210" y="0"/>
                </a:lnTo>
                <a:lnTo>
                  <a:pt x="7877210" y="8089561"/>
                </a:lnTo>
                <a:lnTo>
                  <a:pt x="0" y="8089561"/>
                </a:lnTo>
                <a:lnTo>
                  <a:pt x="0" y="0"/>
                </a:lnTo>
                <a:close/>
              </a:path>
            </a:pathLst>
          </a:custGeom>
          <a:blipFill>
            <a:blip r:embed="rId10"/>
            <a:stretch>
              <a:fillRect l="0" t="0" r="0" b="0"/>
            </a:stretch>
          </a:blipFill>
        </p:spPr>
      </p:sp>
      <p:sp>
        <p:nvSpPr>
          <p:cNvPr name="TextBox 8" id="8"/>
          <p:cNvSpPr txBox="true"/>
          <p:nvPr/>
        </p:nvSpPr>
        <p:spPr>
          <a:xfrm rot="0">
            <a:off x="3516685" y="851962"/>
            <a:ext cx="11254630" cy="793257"/>
          </a:xfrm>
          <a:prstGeom prst="rect">
            <a:avLst/>
          </a:prstGeom>
        </p:spPr>
        <p:txBody>
          <a:bodyPr anchor="t" rtlCol="false" tIns="0" lIns="0" bIns="0" rIns="0">
            <a:spAutoFit/>
          </a:bodyPr>
          <a:lstStyle/>
          <a:p>
            <a:pPr algn="l">
              <a:lnSpc>
                <a:spcPts val="6002"/>
              </a:lnSpc>
            </a:pPr>
            <a:r>
              <a:rPr lang="en-US" sz="5557">
                <a:solidFill>
                  <a:srgbClr val="000000"/>
                </a:solidFill>
                <a:latin typeface="Abys"/>
                <a:ea typeface="Abys"/>
                <a:cs typeface="Abys"/>
                <a:sym typeface="Abys"/>
              </a:rPr>
              <a:t>Finally, here is the main function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sp>
        <p:nvSpPr>
          <p:cNvPr name="TextBox 2" id="2"/>
          <p:cNvSpPr txBox="true"/>
          <p:nvPr/>
        </p:nvSpPr>
        <p:spPr>
          <a:xfrm rot="0">
            <a:off x="1435346" y="1680686"/>
            <a:ext cx="7708654" cy="2887982"/>
          </a:xfrm>
          <a:prstGeom prst="rect">
            <a:avLst/>
          </a:prstGeom>
        </p:spPr>
        <p:txBody>
          <a:bodyPr anchor="t" rtlCol="false" tIns="0" lIns="0" bIns="0" rIns="0">
            <a:spAutoFit/>
          </a:bodyPr>
          <a:lstStyle/>
          <a:p>
            <a:pPr algn="l">
              <a:lnSpc>
                <a:spcPts val="7560"/>
              </a:lnSpc>
            </a:pPr>
            <a:r>
              <a:rPr lang="en-US" sz="7000">
                <a:solidFill>
                  <a:srgbClr val="000000"/>
                </a:solidFill>
                <a:latin typeface="Abys"/>
                <a:ea typeface="Abys"/>
                <a:cs typeface="Abys"/>
                <a:sym typeface="Abys"/>
              </a:rPr>
              <a:t>Features of C implemented in this project:</a:t>
            </a:r>
          </a:p>
        </p:txBody>
      </p:sp>
      <p:sp>
        <p:nvSpPr>
          <p:cNvPr name="TextBox 3" id="3"/>
          <p:cNvSpPr txBox="true"/>
          <p:nvPr/>
        </p:nvSpPr>
        <p:spPr>
          <a:xfrm rot="0">
            <a:off x="2067315" y="4901459"/>
            <a:ext cx="7076685" cy="3316606"/>
          </a:xfrm>
          <a:prstGeom prst="rect">
            <a:avLst/>
          </a:prstGeom>
        </p:spPr>
        <p:txBody>
          <a:bodyPr anchor="t" rtlCol="false" tIns="0" lIns="0" bIns="0" rIns="0">
            <a:spAutoFit/>
          </a:bodyPr>
          <a:lstStyle/>
          <a:p>
            <a:pPr algn="l" marL="841999" indent="-420999" lvl="1">
              <a:lnSpc>
                <a:spcPts val="5264"/>
              </a:lnSpc>
              <a:buFont typeface="Arial"/>
              <a:buChar char="•"/>
            </a:pPr>
            <a:r>
              <a:rPr lang="en-US" b="true" sz="3899" spc="233">
                <a:solidFill>
                  <a:srgbClr val="000000"/>
                </a:solidFill>
                <a:latin typeface="Quicksand Semi-Bold"/>
                <a:ea typeface="Quicksand Semi-Bold"/>
                <a:cs typeface="Quicksand Semi-Bold"/>
                <a:sym typeface="Quicksand Semi-Bold"/>
              </a:rPr>
              <a:t>Header Files</a:t>
            </a:r>
          </a:p>
          <a:p>
            <a:pPr algn="l" marL="841999" indent="-420999" lvl="1">
              <a:lnSpc>
                <a:spcPts val="5264"/>
              </a:lnSpc>
              <a:buFont typeface="Arial"/>
              <a:buChar char="•"/>
            </a:pPr>
            <a:r>
              <a:rPr lang="en-US" b="true" sz="3899" spc="233">
                <a:solidFill>
                  <a:srgbClr val="000000"/>
                </a:solidFill>
                <a:latin typeface="Quicksand Semi-Bold"/>
                <a:ea typeface="Quicksand Semi-Bold"/>
                <a:cs typeface="Quicksand Semi-Bold"/>
                <a:sym typeface="Quicksand Semi-Bold"/>
              </a:rPr>
              <a:t>Struct</a:t>
            </a:r>
          </a:p>
          <a:p>
            <a:pPr algn="l" marL="841999" indent="-420999" lvl="1">
              <a:lnSpc>
                <a:spcPts val="5264"/>
              </a:lnSpc>
              <a:buFont typeface="Arial"/>
              <a:buChar char="•"/>
            </a:pPr>
            <a:r>
              <a:rPr lang="en-US" b="true" sz="3899" spc="233">
                <a:solidFill>
                  <a:srgbClr val="000000"/>
                </a:solidFill>
                <a:latin typeface="Quicksand Semi-Bold"/>
                <a:ea typeface="Quicksand Semi-Bold"/>
                <a:cs typeface="Quicksand Semi-Bold"/>
                <a:sym typeface="Quicksand Semi-Bold"/>
              </a:rPr>
              <a:t>User-defined functions</a:t>
            </a:r>
          </a:p>
          <a:p>
            <a:pPr algn="l" marL="841999" indent="-420999" lvl="1">
              <a:lnSpc>
                <a:spcPts val="5264"/>
              </a:lnSpc>
              <a:buFont typeface="Arial"/>
              <a:buChar char="•"/>
            </a:pPr>
            <a:r>
              <a:rPr lang="en-US" b="true" sz="3899" spc="233">
                <a:solidFill>
                  <a:srgbClr val="000000"/>
                </a:solidFill>
                <a:latin typeface="Quicksand Semi-Bold"/>
                <a:ea typeface="Quicksand Semi-Bold"/>
                <a:cs typeface="Quicksand Semi-Bold"/>
                <a:sym typeface="Quicksand Semi-Bold"/>
              </a:rPr>
              <a:t>Built-in functions</a:t>
            </a:r>
          </a:p>
          <a:p>
            <a:pPr algn="l" marL="841999" indent="-420999" lvl="1">
              <a:lnSpc>
                <a:spcPts val="5264"/>
              </a:lnSpc>
              <a:buFont typeface="Arial"/>
              <a:buChar char="•"/>
            </a:pPr>
            <a:r>
              <a:rPr lang="en-US" b="true" sz="3899" spc="233">
                <a:solidFill>
                  <a:srgbClr val="000000"/>
                </a:solidFill>
                <a:latin typeface="Quicksand Semi-Bold"/>
                <a:ea typeface="Quicksand Semi-Bold"/>
                <a:cs typeface="Quicksand Semi-Bold"/>
                <a:sym typeface="Quicksand Semi-Bold"/>
              </a:rPr>
              <a:t>File management</a:t>
            </a:r>
          </a:p>
        </p:txBody>
      </p:sp>
      <p:grpSp>
        <p:nvGrpSpPr>
          <p:cNvPr name="Group 4" id="4"/>
          <p:cNvGrpSpPr/>
          <p:nvPr/>
        </p:nvGrpSpPr>
        <p:grpSpPr>
          <a:xfrm rot="0">
            <a:off x="10192233" y="1395975"/>
            <a:ext cx="7067067" cy="7495049"/>
            <a:chOff x="0" y="0"/>
            <a:chExt cx="5987402" cy="6350000"/>
          </a:xfrm>
        </p:grpSpPr>
        <p:sp>
          <p:nvSpPr>
            <p:cNvPr name="Freeform 5" id="5"/>
            <p:cNvSpPr/>
            <p:nvPr/>
          </p:nvSpPr>
          <p:spPr>
            <a:xfrm flipH="false" flipV="false" rot="0">
              <a:off x="-7658" y="-23406"/>
              <a:ext cx="6002185" cy="6381750"/>
            </a:xfrm>
            <a:custGeom>
              <a:avLst/>
              <a:gdLst/>
              <a:ahLst/>
              <a:cxnLst/>
              <a:rect r="r" b="b" t="t" l="l"/>
              <a:pathLst>
                <a:path h="6381750" w="6002185">
                  <a:moveTo>
                    <a:pt x="3295574" y="1148778"/>
                  </a:moveTo>
                  <a:cubicBezTo>
                    <a:pt x="3251035" y="1092784"/>
                    <a:pt x="3206496" y="1036790"/>
                    <a:pt x="3161970" y="980783"/>
                  </a:cubicBezTo>
                  <a:cubicBezTo>
                    <a:pt x="2992742" y="767994"/>
                    <a:pt x="2822079" y="553733"/>
                    <a:pt x="2614930" y="377647"/>
                  </a:cubicBezTo>
                  <a:cubicBezTo>
                    <a:pt x="2407780" y="201562"/>
                    <a:pt x="2159254" y="64071"/>
                    <a:pt x="1889379" y="31153"/>
                  </a:cubicBezTo>
                  <a:cubicBezTo>
                    <a:pt x="1633931" y="0"/>
                    <a:pt x="1372514" y="64859"/>
                    <a:pt x="1144943" y="185013"/>
                  </a:cubicBezTo>
                  <a:cubicBezTo>
                    <a:pt x="917372" y="305168"/>
                    <a:pt x="721385" y="478384"/>
                    <a:pt x="548741" y="669214"/>
                  </a:cubicBezTo>
                  <a:cubicBezTo>
                    <a:pt x="273609" y="973315"/>
                    <a:pt x="46736" y="1343203"/>
                    <a:pt x="11849" y="1751800"/>
                  </a:cubicBezTo>
                  <a:cubicBezTo>
                    <a:pt x="0" y="1890623"/>
                    <a:pt x="11481" y="2034375"/>
                    <a:pt x="69139" y="2161222"/>
                  </a:cubicBezTo>
                  <a:cubicBezTo>
                    <a:pt x="191046" y="2429396"/>
                    <a:pt x="485292" y="2566759"/>
                    <a:pt x="756298" y="2682227"/>
                  </a:cubicBezTo>
                  <a:cubicBezTo>
                    <a:pt x="397916" y="3059506"/>
                    <a:pt x="182194" y="3668217"/>
                    <a:pt x="188277" y="4188536"/>
                  </a:cubicBezTo>
                  <a:cubicBezTo>
                    <a:pt x="194361" y="4708855"/>
                    <a:pt x="410477" y="5223751"/>
                    <a:pt x="777583" y="5592534"/>
                  </a:cubicBezTo>
                  <a:cubicBezTo>
                    <a:pt x="953198" y="5768962"/>
                    <a:pt x="1159700" y="5911380"/>
                    <a:pt x="1369720" y="6045022"/>
                  </a:cubicBezTo>
                  <a:cubicBezTo>
                    <a:pt x="1527137" y="6145187"/>
                    <a:pt x="1689049" y="6241872"/>
                    <a:pt x="1866443" y="6299708"/>
                  </a:cubicBezTo>
                  <a:cubicBezTo>
                    <a:pt x="2109076" y="6378816"/>
                    <a:pt x="2369833" y="6381750"/>
                    <a:pt x="2624506" y="6365443"/>
                  </a:cubicBezTo>
                  <a:cubicBezTo>
                    <a:pt x="3557498" y="6305740"/>
                    <a:pt x="4517047" y="5962307"/>
                    <a:pt x="5102009" y="5233022"/>
                  </a:cubicBezTo>
                  <a:cubicBezTo>
                    <a:pt x="5293919" y="4993754"/>
                    <a:pt x="5439727" y="4721111"/>
                    <a:pt x="5572645" y="4444682"/>
                  </a:cubicBezTo>
                  <a:cubicBezTo>
                    <a:pt x="5792889" y="3986619"/>
                    <a:pt x="5983808" y="3499980"/>
                    <a:pt x="5994577" y="2991841"/>
                  </a:cubicBezTo>
                  <a:cubicBezTo>
                    <a:pt x="6002185" y="2633180"/>
                    <a:pt x="5919355" y="2278202"/>
                    <a:pt x="5808611" y="1936991"/>
                  </a:cubicBezTo>
                  <a:cubicBezTo>
                    <a:pt x="5714403" y="1646733"/>
                    <a:pt x="5594794" y="1355433"/>
                    <a:pt x="5383669" y="1135088"/>
                  </a:cubicBezTo>
                  <a:cubicBezTo>
                    <a:pt x="5213362" y="957351"/>
                    <a:pt x="4992510" y="835774"/>
                    <a:pt x="4765065" y="741616"/>
                  </a:cubicBezTo>
                  <a:cubicBezTo>
                    <a:pt x="4505680" y="634238"/>
                    <a:pt x="4223436" y="558292"/>
                    <a:pt x="3945547" y="598106"/>
                  </a:cubicBezTo>
                  <a:cubicBezTo>
                    <a:pt x="3667658" y="637946"/>
                    <a:pt x="3383178" y="882078"/>
                    <a:pt x="3295574" y="1148778"/>
                  </a:cubicBezTo>
                  <a:close/>
                </a:path>
              </a:pathLst>
            </a:custGeom>
            <a:blipFill>
              <a:blip r:embed="rId2"/>
              <a:stretch>
                <a:fillRect l="-44271" t="0" r="-44271" b="0"/>
              </a:stretch>
            </a:blipFill>
          </p:spPr>
        </p:sp>
      </p:grpSp>
      <p:sp>
        <p:nvSpPr>
          <p:cNvPr name="Freeform 6" id="6"/>
          <p:cNvSpPr/>
          <p:nvPr/>
        </p:nvSpPr>
        <p:spPr>
          <a:xfrm flipH="false" flipV="false" rot="0">
            <a:off x="-608635" y="-486809"/>
            <a:ext cx="2730008" cy="2671995"/>
          </a:xfrm>
          <a:custGeom>
            <a:avLst/>
            <a:gdLst/>
            <a:ahLst/>
            <a:cxnLst/>
            <a:rect r="r" b="b" t="t" l="l"/>
            <a:pathLst>
              <a:path h="2671995" w="2730008">
                <a:moveTo>
                  <a:pt x="0" y="0"/>
                </a:moveTo>
                <a:lnTo>
                  <a:pt x="2730008" y="0"/>
                </a:lnTo>
                <a:lnTo>
                  <a:pt x="2730008" y="2671995"/>
                </a:lnTo>
                <a:lnTo>
                  <a:pt x="0" y="26719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749360" y="8678629"/>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473912" y="9258300"/>
            <a:ext cx="2215446" cy="2468463"/>
          </a:xfrm>
          <a:custGeom>
            <a:avLst/>
            <a:gdLst/>
            <a:ahLst/>
            <a:cxnLst/>
            <a:rect r="r" b="b" t="t" l="l"/>
            <a:pathLst>
              <a:path h="2468463" w="2215446">
                <a:moveTo>
                  <a:pt x="0" y="0"/>
                </a:moveTo>
                <a:lnTo>
                  <a:pt x="2215446" y="0"/>
                </a:lnTo>
                <a:lnTo>
                  <a:pt x="2215446" y="2468463"/>
                </a:lnTo>
                <a:lnTo>
                  <a:pt x="0" y="24684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76647" y="8910360"/>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272497" y="-1889488"/>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sp>
        <p:nvSpPr>
          <p:cNvPr name="Freeform 2" id="2"/>
          <p:cNvSpPr/>
          <p:nvPr/>
        </p:nvSpPr>
        <p:spPr>
          <a:xfrm flipH="false" flipV="false" rot="0">
            <a:off x="406939" y="2274333"/>
            <a:ext cx="13008657" cy="7528760"/>
          </a:xfrm>
          <a:custGeom>
            <a:avLst/>
            <a:gdLst/>
            <a:ahLst/>
            <a:cxnLst/>
            <a:rect r="r" b="b" t="t" l="l"/>
            <a:pathLst>
              <a:path h="7528760" w="13008657">
                <a:moveTo>
                  <a:pt x="0" y="0"/>
                </a:moveTo>
                <a:lnTo>
                  <a:pt x="13008657" y="0"/>
                </a:lnTo>
                <a:lnTo>
                  <a:pt x="13008657" y="7528760"/>
                </a:lnTo>
                <a:lnTo>
                  <a:pt x="0" y="7528760"/>
                </a:lnTo>
                <a:lnTo>
                  <a:pt x="0" y="0"/>
                </a:lnTo>
                <a:close/>
              </a:path>
            </a:pathLst>
          </a:custGeom>
          <a:blipFill>
            <a:blip r:embed="rId2"/>
            <a:stretch>
              <a:fillRect l="0" t="0" r="0" b="0"/>
            </a:stretch>
          </a:blipFill>
        </p:spPr>
      </p:sp>
      <p:sp>
        <p:nvSpPr>
          <p:cNvPr name="TextBox 3" id="3"/>
          <p:cNvSpPr txBox="true"/>
          <p:nvPr/>
        </p:nvSpPr>
        <p:spPr>
          <a:xfrm rot="0">
            <a:off x="5141439" y="841570"/>
            <a:ext cx="8005122" cy="793257"/>
          </a:xfrm>
          <a:prstGeom prst="rect">
            <a:avLst/>
          </a:prstGeom>
        </p:spPr>
        <p:txBody>
          <a:bodyPr anchor="t" rtlCol="false" tIns="0" lIns="0" bIns="0" rIns="0">
            <a:spAutoFit/>
          </a:bodyPr>
          <a:lstStyle/>
          <a:p>
            <a:pPr algn="l">
              <a:lnSpc>
                <a:spcPts val="6002"/>
              </a:lnSpc>
            </a:pPr>
            <a:r>
              <a:rPr lang="en-US" sz="5557">
                <a:solidFill>
                  <a:srgbClr val="000000"/>
                </a:solidFill>
                <a:latin typeface="Abys"/>
                <a:ea typeface="Abys"/>
                <a:cs typeface="Abys"/>
                <a:sym typeface="Abys"/>
              </a:rPr>
              <a:t>This Project on Github</a:t>
            </a:r>
          </a:p>
        </p:txBody>
      </p:sp>
      <p:sp>
        <p:nvSpPr>
          <p:cNvPr name="TextBox 4" id="4"/>
          <p:cNvSpPr txBox="true"/>
          <p:nvPr/>
        </p:nvSpPr>
        <p:spPr>
          <a:xfrm rot="0">
            <a:off x="13415596" y="4763125"/>
            <a:ext cx="4736113" cy="2589276"/>
          </a:xfrm>
          <a:prstGeom prst="rect">
            <a:avLst/>
          </a:prstGeom>
        </p:spPr>
        <p:txBody>
          <a:bodyPr anchor="t" rtlCol="false" tIns="0" lIns="0" bIns="0" rIns="0">
            <a:spAutoFit/>
          </a:bodyPr>
          <a:lstStyle/>
          <a:p>
            <a:pPr algn="ctr">
              <a:lnSpc>
                <a:spcPts val="2592"/>
              </a:lnSpc>
              <a:spcBef>
                <a:spcPct val="0"/>
              </a:spcBef>
            </a:pPr>
            <a:r>
              <a:rPr lang="en-US" b="true" sz="2400">
                <a:solidFill>
                  <a:srgbClr val="000000"/>
                </a:solidFill>
                <a:latin typeface="Canva Sans Bold"/>
                <a:ea typeface="Canva Sans Bold"/>
                <a:cs typeface="Canva Sans Bold"/>
                <a:sym typeface="Canva Sans Bold"/>
              </a:rPr>
              <a:t>1. Download translator.exe and run_translator.bat</a:t>
            </a:r>
          </a:p>
          <a:p>
            <a:pPr algn="ctr">
              <a:lnSpc>
                <a:spcPts val="2592"/>
              </a:lnSpc>
              <a:spcBef>
                <a:spcPct val="0"/>
              </a:spcBef>
            </a:pPr>
          </a:p>
          <a:p>
            <a:pPr algn="ctr">
              <a:lnSpc>
                <a:spcPts val="2592"/>
              </a:lnSpc>
              <a:spcBef>
                <a:spcPct val="0"/>
              </a:spcBef>
            </a:pPr>
            <a:r>
              <a:rPr lang="en-US" b="true" sz="2400">
                <a:solidFill>
                  <a:srgbClr val="000000"/>
                </a:solidFill>
                <a:latin typeface="Canva Sans Bold"/>
                <a:ea typeface="Canva Sans Bold"/>
                <a:cs typeface="Canva Sans Bold"/>
                <a:sym typeface="Canva Sans Bold"/>
              </a:rPr>
              <a:t>2. Create a .bpl file</a:t>
            </a:r>
          </a:p>
          <a:p>
            <a:pPr algn="ctr">
              <a:lnSpc>
                <a:spcPts val="2592"/>
              </a:lnSpc>
              <a:spcBef>
                <a:spcPct val="0"/>
              </a:spcBef>
            </a:pPr>
            <a:r>
              <a:rPr lang="en-US" b="true" sz="2400">
                <a:solidFill>
                  <a:srgbClr val="000000"/>
                </a:solidFill>
                <a:latin typeface="Canva Sans Bold"/>
                <a:ea typeface="Canva Sans Bold"/>
                <a:cs typeface="Canva Sans Bold"/>
                <a:sym typeface="Canva Sans Bold"/>
              </a:rPr>
              <a:t>(e.g., hello.bpl)</a:t>
            </a:r>
          </a:p>
          <a:p>
            <a:pPr algn="ctr">
              <a:lnSpc>
                <a:spcPts val="2592"/>
              </a:lnSpc>
              <a:spcBef>
                <a:spcPct val="0"/>
              </a:spcBef>
            </a:pPr>
          </a:p>
          <a:p>
            <a:pPr algn="ctr">
              <a:lnSpc>
                <a:spcPts val="2592"/>
              </a:lnSpc>
              <a:spcBef>
                <a:spcPct val="0"/>
              </a:spcBef>
            </a:pPr>
            <a:r>
              <a:rPr lang="en-US" b="true" sz="2400">
                <a:solidFill>
                  <a:srgbClr val="000000"/>
                </a:solidFill>
                <a:latin typeface="Canva Sans Bold"/>
                <a:ea typeface="Canva Sans Bold"/>
                <a:cs typeface="Canva Sans Bold"/>
                <a:sym typeface="Canva Sans Bold"/>
              </a:rPr>
              <a:t>3. Drag file onto run_translator.bat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grpSp>
        <p:nvGrpSpPr>
          <p:cNvPr name="Group 2" id="2"/>
          <p:cNvGrpSpPr/>
          <p:nvPr/>
        </p:nvGrpSpPr>
        <p:grpSpPr>
          <a:xfrm rot="0">
            <a:off x="821526" y="821621"/>
            <a:ext cx="16644948" cy="8643757"/>
            <a:chOff x="0" y="0"/>
            <a:chExt cx="6236922" cy="3238847"/>
          </a:xfrm>
        </p:grpSpPr>
        <p:sp>
          <p:nvSpPr>
            <p:cNvPr name="Freeform 3" id="3"/>
            <p:cNvSpPr/>
            <p:nvPr/>
          </p:nvSpPr>
          <p:spPr>
            <a:xfrm flipH="false" flipV="false" rot="0">
              <a:off x="0" y="0"/>
              <a:ext cx="6236922" cy="3238847"/>
            </a:xfrm>
            <a:custGeom>
              <a:avLst/>
              <a:gdLst/>
              <a:ahLst/>
              <a:cxnLst/>
              <a:rect r="r" b="b" t="t" l="l"/>
              <a:pathLst>
                <a:path h="3238847" w="6236922">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name="TextBox 4" id="4"/>
            <p:cNvSpPr txBox="true"/>
            <p:nvPr/>
          </p:nvSpPr>
          <p:spPr>
            <a:xfrm>
              <a:off x="0" y="-9525"/>
              <a:ext cx="6236922" cy="3248372"/>
            </a:xfrm>
            <a:prstGeom prst="rect">
              <a:avLst/>
            </a:prstGeom>
          </p:spPr>
          <p:txBody>
            <a:bodyPr anchor="ctr" rtlCol="false" tIns="19016" lIns="19016" bIns="19016" rIns="19016"/>
            <a:lstStyle/>
            <a:p>
              <a:pPr algn="ctr">
                <a:lnSpc>
                  <a:spcPts val="733"/>
                </a:lnSpc>
                <a:spcBef>
                  <a:spcPct val="0"/>
                </a:spcBef>
              </a:pPr>
            </a:p>
          </p:txBody>
        </p:sp>
      </p:grpSp>
      <p:sp>
        <p:nvSpPr>
          <p:cNvPr name="Freeform 5" id="5"/>
          <p:cNvSpPr/>
          <p:nvPr/>
        </p:nvSpPr>
        <p:spPr>
          <a:xfrm flipH="false" flipV="false" rot="-10800000">
            <a:off x="12211610" y="2223830"/>
            <a:ext cx="935619" cy="1890139"/>
          </a:xfrm>
          <a:custGeom>
            <a:avLst/>
            <a:gdLst/>
            <a:ahLst/>
            <a:cxnLst/>
            <a:rect r="r" b="b" t="t" l="l"/>
            <a:pathLst>
              <a:path h="1890139" w="935619">
                <a:moveTo>
                  <a:pt x="0" y="0"/>
                </a:moveTo>
                <a:lnTo>
                  <a:pt x="935619" y="0"/>
                </a:lnTo>
                <a:lnTo>
                  <a:pt x="935619" y="1890139"/>
                </a:lnTo>
                <a:lnTo>
                  <a:pt x="0" y="1890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070029" y="2149886"/>
            <a:ext cx="935619" cy="1890139"/>
          </a:xfrm>
          <a:custGeom>
            <a:avLst/>
            <a:gdLst/>
            <a:ahLst/>
            <a:cxnLst/>
            <a:rect r="r" b="b" t="t" l="l"/>
            <a:pathLst>
              <a:path h="1890139" w="935619">
                <a:moveTo>
                  <a:pt x="0" y="0"/>
                </a:moveTo>
                <a:lnTo>
                  <a:pt x="935619" y="0"/>
                </a:lnTo>
                <a:lnTo>
                  <a:pt x="935619" y="1890139"/>
                </a:lnTo>
                <a:lnTo>
                  <a:pt x="0" y="1890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08635" y="-486809"/>
            <a:ext cx="2568645" cy="2514062"/>
          </a:xfrm>
          <a:custGeom>
            <a:avLst/>
            <a:gdLst/>
            <a:ahLst/>
            <a:cxnLst/>
            <a:rect r="r" b="b" t="t" l="l"/>
            <a:pathLst>
              <a:path h="2514062" w="2568645">
                <a:moveTo>
                  <a:pt x="0" y="0"/>
                </a:moveTo>
                <a:lnTo>
                  <a:pt x="2568646" y="0"/>
                </a:lnTo>
                <a:lnTo>
                  <a:pt x="2568646" y="2514062"/>
                </a:lnTo>
                <a:lnTo>
                  <a:pt x="0" y="251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632869" y="8904354"/>
            <a:ext cx="1606925" cy="2090310"/>
          </a:xfrm>
          <a:custGeom>
            <a:avLst/>
            <a:gdLst/>
            <a:ahLst/>
            <a:cxnLst/>
            <a:rect r="r" b="b" t="t" l="l"/>
            <a:pathLst>
              <a:path h="2090310" w="1606925">
                <a:moveTo>
                  <a:pt x="0" y="0"/>
                </a:moveTo>
                <a:lnTo>
                  <a:pt x="1606925" y="0"/>
                </a:lnTo>
                <a:lnTo>
                  <a:pt x="1606925" y="2090310"/>
                </a:lnTo>
                <a:lnTo>
                  <a:pt x="0" y="20903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573165" y="8904354"/>
            <a:ext cx="2791732" cy="2090310"/>
          </a:xfrm>
          <a:custGeom>
            <a:avLst/>
            <a:gdLst/>
            <a:ahLst/>
            <a:cxnLst/>
            <a:rect r="r" b="b" t="t" l="l"/>
            <a:pathLst>
              <a:path h="2090310" w="2791732">
                <a:moveTo>
                  <a:pt x="0" y="0"/>
                </a:moveTo>
                <a:lnTo>
                  <a:pt x="2791733" y="0"/>
                </a:lnTo>
                <a:lnTo>
                  <a:pt x="2791733" y="2090310"/>
                </a:lnTo>
                <a:lnTo>
                  <a:pt x="0" y="20903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143571" y="-486809"/>
            <a:ext cx="2611506" cy="1390627"/>
          </a:xfrm>
          <a:custGeom>
            <a:avLst/>
            <a:gdLst/>
            <a:ahLst/>
            <a:cxnLst/>
            <a:rect r="r" b="b" t="t" l="l"/>
            <a:pathLst>
              <a:path h="1390627" w="2611506">
                <a:moveTo>
                  <a:pt x="0" y="0"/>
                </a:moveTo>
                <a:lnTo>
                  <a:pt x="2611506" y="0"/>
                </a:lnTo>
                <a:lnTo>
                  <a:pt x="2611506" y="1390627"/>
                </a:lnTo>
                <a:lnTo>
                  <a:pt x="0" y="13906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6364898" y="1780118"/>
            <a:ext cx="1308750" cy="1702439"/>
          </a:xfrm>
          <a:custGeom>
            <a:avLst/>
            <a:gdLst/>
            <a:ahLst/>
            <a:cxnLst/>
            <a:rect r="r" b="b" t="t" l="l"/>
            <a:pathLst>
              <a:path h="1702439" w="1308750">
                <a:moveTo>
                  <a:pt x="0" y="0"/>
                </a:moveTo>
                <a:lnTo>
                  <a:pt x="1308750" y="0"/>
                </a:lnTo>
                <a:lnTo>
                  <a:pt x="1308750" y="1702439"/>
                </a:lnTo>
                <a:lnTo>
                  <a:pt x="0" y="17024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2027954">
            <a:off x="16252068" y="8582926"/>
            <a:ext cx="2491392" cy="2513384"/>
          </a:xfrm>
          <a:custGeom>
            <a:avLst/>
            <a:gdLst/>
            <a:ahLst/>
            <a:cxnLst/>
            <a:rect r="r" b="b" t="t" l="l"/>
            <a:pathLst>
              <a:path h="2513384" w="2491392">
                <a:moveTo>
                  <a:pt x="0" y="0"/>
                </a:moveTo>
                <a:lnTo>
                  <a:pt x="2491392" y="0"/>
                </a:lnTo>
                <a:lnTo>
                  <a:pt x="2491392" y="2513383"/>
                </a:lnTo>
                <a:lnTo>
                  <a:pt x="0" y="25133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10800000">
            <a:off x="2841777" y="309692"/>
            <a:ext cx="1189109" cy="1308511"/>
          </a:xfrm>
          <a:custGeom>
            <a:avLst/>
            <a:gdLst/>
            <a:ahLst/>
            <a:cxnLst/>
            <a:rect r="r" b="b" t="t" l="l"/>
            <a:pathLst>
              <a:path h="1308511" w="1189109">
                <a:moveTo>
                  <a:pt x="0" y="0"/>
                </a:moveTo>
                <a:lnTo>
                  <a:pt x="1189109" y="0"/>
                </a:lnTo>
                <a:lnTo>
                  <a:pt x="1189109" y="1308511"/>
                </a:lnTo>
                <a:lnTo>
                  <a:pt x="0" y="13085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3745491" y="2667663"/>
            <a:ext cx="10797018" cy="1372362"/>
          </a:xfrm>
          <a:prstGeom prst="rect">
            <a:avLst/>
          </a:prstGeom>
        </p:spPr>
        <p:txBody>
          <a:bodyPr anchor="t" rtlCol="false" tIns="0" lIns="0" bIns="0" rIns="0">
            <a:spAutoFit/>
          </a:bodyPr>
          <a:lstStyle/>
          <a:p>
            <a:pPr algn="ctr" marL="0" indent="0" lvl="0">
              <a:lnSpc>
                <a:spcPts val="10154"/>
              </a:lnSpc>
            </a:pPr>
            <a:r>
              <a:rPr lang="en-US" sz="10468" spc="-251">
                <a:solidFill>
                  <a:srgbClr val="000000"/>
                </a:solidFill>
                <a:latin typeface="Fibre"/>
                <a:ea typeface="Fibre"/>
                <a:cs typeface="Fibre"/>
                <a:sym typeface="Fibre"/>
              </a:rPr>
              <a:t>SUPERVISOR</a:t>
            </a:r>
          </a:p>
        </p:txBody>
      </p:sp>
      <p:sp>
        <p:nvSpPr>
          <p:cNvPr name="Freeform 15" id="15"/>
          <p:cNvSpPr/>
          <p:nvPr/>
        </p:nvSpPr>
        <p:spPr>
          <a:xfrm flipH="false" flipV="false" rot="0">
            <a:off x="10922258" y="383451"/>
            <a:ext cx="2215446" cy="645249"/>
          </a:xfrm>
          <a:custGeom>
            <a:avLst/>
            <a:gdLst/>
            <a:ahLst/>
            <a:cxnLst/>
            <a:rect r="r" b="b" t="t" l="l"/>
            <a:pathLst>
              <a:path h="645249" w="2215446">
                <a:moveTo>
                  <a:pt x="0" y="0"/>
                </a:moveTo>
                <a:lnTo>
                  <a:pt x="2215446" y="0"/>
                </a:lnTo>
                <a:lnTo>
                  <a:pt x="2215446" y="645249"/>
                </a:lnTo>
                <a:lnTo>
                  <a:pt x="0" y="6452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true" flipV="false" rot="0">
            <a:off x="-803463" y="2800817"/>
            <a:ext cx="2020564" cy="2342683"/>
          </a:xfrm>
          <a:custGeom>
            <a:avLst/>
            <a:gdLst/>
            <a:ahLst/>
            <a:cxnLst/>
            <a:rect r="r" b="b" t="t" l="l"/>
            <a:pathLst>
              <a:path h="2342683" w="2020564">
                <a:moveTo>
                  <a:pt x="2020564" y="0"/>
                </a:moveTo>
                <a:lnTo>
                  <a:pt x="0" y="0"/>
                </a:lnTo>
                <a:lnTo>
                  <a:pt x="0" y="2342683"/>
                </a:lnTo>
                <a:lnTo>
                  <a:pt x="2020564" y="2342683"/>
                </a:lnTo>
                <a:lnTo>
                  <a:pt x="2020564"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250161" y="8403641"/>
            <a:ext cx="2913962" cy="3091736"/>
          </a:xfrm>
          <a:custGeom>
            <a:avLst/>
            <a:gdLst/>
            <a:ahLst/>
            <a:cxnLst/>
            <a:rect r="r" b="b" t="t" l="l"/>
            <a:pathLst>
              <a:path h="3091736" w="2913962">
                <a:moveTo>
                  <a:pt x="0" y="0"/>
                </a:moveTo>
                <a:lnTo>
                  <a:pt x="2913961" y="0"/>
                </a:lnTo>
                <a:lnTo>
                  <a:pt x="2913961" y="3091736"/>
                </a:lnTo>
                <a:lnTo>
                  <a:pt x="0" y="309173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10922258" y="9447395"/>
            <a:ext cx="2215446" cy="2468463"/>
          </a:xfrm>
          <a:custGeom>
            <a:avLst/>
            <a:gdLst/>
            <a:ahLst/>
            <a:cxnLst/>
            <a:rect r="r" b="b" t="t" l="l"/>
            <a:pathLst>
              <a:path h="2468463" w="2215446">
                <a:moveTo>
                  <a:pt x="0" y="0"/>
                </a:moveTo>
                <a:lnTo>
                  <a:pt x="2215446" y="0"/>
                </a:lnTo>
                <a:lnTo>
                  <a:pt x="2215446" y="2468464"/>
                </a:lnTo>
                <a:lnTo>
                  <a:pt x="0" y="246846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true" flipV="false" rot="10479814">
            <a:off x="17198094" y="4449845"/>
            <a:ext cx="1994618" cy="2312601"/>
          </a:xfrm>
          <a:custGeom>
            <a:avLst/>
            <a:gdLst/>
            <a:ahLst/>
            <a:cxnLst/>
            <a:rect r="r" b="b" t="t" l="l"/>
            <a:pathLst>
              <a:path h="2312601" w="1994618">
                <a:moveTo>
                  <a:pt x="1994618" y="0"/>
                </a:moveTo>
                <a:lnTo>
                  <a:pt x="0" y="0"/>
                </a:lnTo>
                <a:lnTo>
                  <a:pt x="0" y="2312601"/>
                </a:lnTo>
                <a:lnTo>
                  <a:pt x="1994618" y="2312601"/>
                </a:lnTo>
                <a:lnTo>
                  <a:pt x="1994618"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0" id="20"/>
          <p:cNvSpPr txBox="true"/>
          <p:nvPr/>
        </p:nvSpPr>
        <p:spPr>
          <a:xfrm rot="0">
            <a:off x="1728891" y="4466879"/>
            <a:ext cx="14830218" cy="1257629"/>
          </a:xfrm>
          <a:prstGeom prst="rect">
            <a:avLst/>
          </a:prstGeom>
        </p:spPr>
        <p:txBody>
          <a:bodyPr anchor="t" rtlCol="false" tIns="0" lIns="0" bIns="0" rIns="0">
            <a:spAutoFit/>
          </a:bodyPr>
          <a:lstStyle/>
          <a:p>
            <a:pPr algn="ctr">
              <a:lnSpc>
                <a:spcPts val="9665"/>
              </a:lnSpc>
              <a:spcBef>
                <a:spcPct val="0"/>
              </a:spcBef>
            </a:pPr>
            <a:r>
              <a:rPr lang="en-US" sz="8949">
                <a:solidFill>
                  <a:srgbClr val="000000"/>
                </a:solidFill>
                <a:latin typeface="Abys"/>
                <a:ea typeface="Abys"/>
                <a:cs typeface="Abys"/>
                <a:sym typeface="Abys"/>
              </a:rPr>
              <a:t>D</a:t>
            </a:r>
            <a:r>
              <a:rPr lang="en-US" sz="8949">
                <a:solidFill>
                  <a:srgbClr val="000000"/>
                </a:solidFill>
                <a:latin typeface="Abys"/>
                <a:ea typeface="Abys"/>
                <a:cs typeface="Abys"/>
                <a:sym typeface="Abys"/>
              </a:rPr>
              <a:t>r.. Mostofa Kamal Nasir</a:t>
            </a:r>
          </a:p>
        </p:txBody>
      </p:sp>
      <p:sp>
        <p:nvSpPr>
          <p:cNvPr name="TextBox 21" id="21"/>
          <p:cNvSpPr txBox="true"/>
          <p:nvPr/>
        </p:nvSpPr>
        <p:spPr>
          <a:xfrm rot="0">
            <a:off x="3764842" y="5945495"/>
            <a:ext cx="10758315" cy="1679899"/>
          </a:xfrm>
          <a:prstGeom prst="rect">
            <a:avLst/>
          </a:prstGeom>
        </p:spPr>
        <p:txBody>
          <a:bodyPr anchor="t" rtlCol="false" tIns="0" lIns="0" bIns="0" rIns="0">
            <a:spAutoFit/>
          </a:bodyPr>
          <a:lstStyle/>
          <a:p>
            <a:pPr algn="ctr">
              <a:lnSpc>
                <a:spcPts val="4297"/>
              </a:lnSpc>
              <a:spcBef>
                <a:spcPct val="0"/>
              </a:spcBef>
            </a:pPr>
            <a:r>
              <a:rPr lang="en-US" sz="3979" spc="250">
                <a:solidFill>
                  <a:srgbClr val="000000"/>
                </a:solidFill>
                <a:latin typeface="Brick Sans"/>
                <a:ea typeface="Brick Sans"/>
                <a:cs typeface="Brick Sans"/>
                <a:sym typeface="Brick Sans"/>
              </a:rPr>
              <a:t>Pr</a:t>
            </a:r>
            <a:r>
              <a:rPr lang="en-US" sz="3979" spc="250">
                <a:solidFill>
                  <a:srgbClr val="000000"/>
                </a:solidFill>
                <a:latin typeface="Brick Sans"/>
                <a:ea typeface="Brick Sans"/>
                <a:cs typeface="Brick Sans"/>
                <a:sym typeface="Brick Sans"/>
              </a:rPr>
              <a:t>ofessor</a:t>
            </a:r>
          </a:p>
          <a:p>
            <a:pPr algn="ctr">
              <a:lnSpc>
                <a:spcPts val="4297"/>
              </a:lnSpc>
              <a:spcBef>
                <a:spcPct val="0"/>
              </a:spcBef>
            </a:pPr>
            <a:r>
              <a:rPr lang="en-US" sz="3979" spc="250">
                <a:solidFill>
                  <a:srgbClr val="000000"/>
                </a:solidFill>
                <a:latin typeface="Brick Sans"/>
                <a:ea typeface="Brick Sans"/>
                <a:cs typeface="Brick Sans"/>
                <a:sym typeface="Brick Sans"/>
              </a:rPr>
              <a:t>Department of CSE, MBSTU.</a:t>
            </a:r>
          </a:p>
          <a:p>
            <a:pPr algn="ctr">
              <a:lnSpc>
                <a:spcPts val="4297"/>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E18E2E"/>
        </a:solidFill>
      </p:bgPr>
    </p:bg>
    <p:spTree>
      <p:nvGrpSpPr>
        <p:cNvPr id="1" name=""/>
        <p:cNvGrpSpPr/>
        <p:nvPr/>
      </p:nvGrpSpPr>
      <p:grpSpPr>
        <a:xfrm>
          <a:off x="0" y="0"/>
          <a:ext cx="0" cy="0"/>
          <a:chOff x="0" y="0"/>
          <a:chExt cx="0" cy="0"/>
        </a:xfrm>
      </p:grpSpPr>
      <p:sp>
        <p:nvSpPr>
          <p:cNvPr name="TextBox 2" id="2"/>
          <p:cNvSpPr txBox="true"/>
          <p:nvPr/>
        </p:nvSpPr>
        <p:spPr>
          <a:xfrm rot="0">
            <a:off x="5986311" y="860139"/>
            <a:ext cx="6315378" cy="793257"/>
          </a:xfrm>
          <a:prstGeom prst="rect">
            <a:avLst/>
          </a:prstGeom>
        </p:spPr>
        <p:txBody>
          <a:bodyPr anchor="t" rtlCol="false" tIns="0" lIns="0" bIns="0" rIns="0">
            <a:spAutoFit/>
          </a:bodyPr>
          <a:lstStyle/>
          <a:p>
            <a:pPr algn="l">
              <a:lnSpc>
                <a:spcPts val="6002"/>
              </a:lnSpc>
            </a:pPr>
            <a:r>
              <a:rPr lang="en-US" sz="5557">
                <a:solidFill>
                  <a:srgbClr val="000000"/>
                </a:solidFill>
                <a:latin typeface="Abys"/>
                <a:ea typeface="Abys"/>
                <a:cs typeface="Abys"/>
                <a:sym typeface="Abys"/>
              </a:rPr>
              <a:t>Challenges I faced</a:t>
            </a:r>
          </a:p>
        </p:txBody>
      </p:sp>
      <p:sp>
        <p:nvSpPr>
          <p:cNvPr name="TextBox 3" id="3"/>
          <p:cNvSpPr txBox="true"/>
          <p:nvPr/>
        </p:nvSpPr>
        <p:spPr>
          <a:xfrm rot="0">
            <a:off x="662899" y="2003337"/>
            <a:ext cx="17625101" cy="7021067"/>
          </a:xfrm>
          <a:prstGeom prst="rect">
            <a:avLst/>
          </a:prstGeom>
        </p:spPr>
        <p:txBody>
          <a:bodyPr anchor="t" rtlCol="false" tIns="0" lIns="0" bIns="0" rIns="0">
            <a:spAutoFit/>
          </a:bodyPr>
          <a:lstStyle/>
          <a:p>
            <a:pPr algn="l" marL="690871" indent="-345435" lvl="1">
              <a:lnSpc>
                <a:spcPts val="3455"/>
              </a:lnSpc>
              <a:buFont typeface="Arial"/>
              <a:buChar char="•"/>
            </a:pPr>
            <a:r>
              <a:rPr lang="en-US" b="true" sz="3199">
                <a:solidFill>
                  <a:srgbClr val="000000"/>
                </a:solidFill>
                <a:latin typeface="Canva Sans Bold"/>
                <a:ea typeface="Canva Sans Bold"/>
                <a:cs typeface="Canva Sans Bold"/>
                <a:sym typeface="Canva Sans Bold"/>
              </a:rPr>
              <a:t>Running the .bpl program</a:t>
            </a:r>
          </a:p>
          <a:p>
            <a:pPr algn="l">
              <a:lnSpc>
                <a:spcPts val="3455"/>
              </a:lnSpc>
              <a:spcBef>
                <a:spcPct val="0"/>
              </a:spcBef>
            </a:pPr>
            <a:r>
              <a:rPr lang="en-US" sz="3199">
                <a:solidFill>
                  <a:srgbClr val="000000"/>
                </a:solidFill>
                <a:latin typeface="Canva Sans"/>
                <a:ea typeface="Canva Sans"/>
                <a:cs typeface="Canva Sans"/>
                <a:sym typeface="Canva Sans"/>
              </a:rPr>
              <a:t>Running a file with unknown extension was a challenge. I made a .bat file that runs the translator program and works with the .bpl file.</a:t>
            </a:r>
          </a:p>
          <a:p>
            <a:pPr algn="l" marL="690871" indent="-345435" lvl="1">
              <a:lnSpc>
                <a:spcPts val="3455"/>
              </a:lnSpc>
              <a:spcBef>
                <a:spcPct val="0"/>
              </a:spcBef>
              <a:buFont typeface="Arial"/>
              <a:buChar char="•"/>
            </a:pPr>
            <a:r>
              <a:rPr lang="en-US" b="true" sz="3199">
                <a:solidFill>
                  <a:srgbClr val="000000"/>
                </a:solidFill>
                <a:latin typeface="Canva Sans Bold"/>
                <a:ea typeface="Canva Sans Bold"/>
                <a:cs typeface="Canva Sans Bold"/>
                <a:sym typeface="Canva Sans Bold"/>
              </a:rPr>
              <a:t>Partial Keyword Collision</a:t>
            </a:r>
          </a:p>
          <a:p>
            <a:pPr algn="l">
              <a:lnSpc>
                <a:spcPts val="3455"/>
              </a:lnSpc>
              <a:spcBef>
                <a:spcPct val="0"/>
              </a:spcBef>
            </a:pPr>
            <a:r>
              <a:rPr lang="en-US" sz="3199">
                <a:solidFill>
                  <a:srgbClr val="000000"/>
                </a:solidFill>
                <a:latin typeface="Canva Sans"/>
                <a:ea typeface="Canva Sans"/>
                <a:cs typeface="Canva Sans"/>
                <a:sym typeface="Canva Sans"/>
              </a:rPr>
              <a:t>For example, replacing io with stdio.h broke words like option → optstdio.hon.</a:t>
            </a:r>
          </a:p>
          <a:p>
            <a:pPr algn="l">
              <a:lnSpc>
                <a:spcPts val="3455"/>
              </a:lnSpc>
              <a:spcBef>
                <a:spcPct val="0"/>
              </a:spcBef>
            </a:pPr>
            <a:r>
              <a:rPr lang="en-US" sz="3199">
                <a:solidFill>
                  <a:srgbClr val="000000"/>
                </a:solidFill>
                <a:latin typeface="Canva Sans"/>
                <a:ea typeface="Canva Sans"/>
                <a:cs typeface="Canva Sans"/>
                <a:sym typeface="Canva Sans"/>
              </a:rPr>
              <a:t>Solution: tokenized input properly using character-by-character parsing.</a:t>
            </a:r>
          </a:p>
          <a:p>
            <a:pPr algn="l" marL="690871" indent="-345435" lvl="1">
              <a:lnSpc>
                <a:spcPts val="3455"/>
              </a:lnSpc>
              <a:spcBef>
                <a:spcPct val="0"/>
              </a:spcBef>
              <a:buFont typeface="Arial"/>
              <a:buChar char="•"/>
            </a:pPr>
            <a:r>
              <a:rPr lang="en-US" b="true" sz="3199">
                <a:solidFill>
                  <a:srgbClr val="000000"/>
                </a:solidFill>
                <a:latin typeface="Canva Sans Bold"/>
                <a:ea typeface="Canva Sans Bold"/>
                <a:cs typeface="Canva Sans Bold"/>
                <a:sym typeface="Canva Sans Bold"/>
              </a:rPr>
              <a:t>Terminal Compatibility</a:t>
            </a:r>
          </a:p>
          <a:p>
            <a:pPr algn="l">
              <a:lnSpc>
                <a:spcPts val="3455"/>
              </a:lnSpc>
              <a:spcBef>
                <a:spcPct val="0"/>
              </a:spcBef>
            </a:pPr>
            <a:r>
              <a:rPr lang="en-US" sz="3199">
                <a:solidFill>
                  <a:srgbClr val="000000"/>
                </a:solidFill>
                <a:latin typeface="Canva Sans"/>
                <a:ea typeface="Canva Sans"/>
                <a:cs typeface="Canva Sans"/>
                <a:sym typeface="Canva Sans"/>
              </a:rPr>
              <a:t>Bangla letters are not properly supported by terminal windows. They are corrupted and unreadable there. So those are replaced by roman letters.</a:t>
            </a:r>
          </a:p>
          <a:p>
            <a:pPr algn="l" marL="690871" indent="-345435" lvl="1">
              <a:lnSpc>
                <a:spcPts val="3455"/>
              </a:lnSpc>
              <a:spcBef>
                <a:spcPct val="0"/>
              </a:spcBef>
              <a:buFont typeface="Arial"/>
              <a:buChar char="•"/>
            </a:pPr>
            <a:r>
              <a:rPr lang="en-US" b="true" sz="3199">
                <a:solidFill>
                  <a:srgbClr val="000000"/>
                </a:solidFill>
                <a:latin typeface="Canva Sans Bold"/>
                <a:ea typeface="Canva Sans Bold"/>
                <a:cs typeface="Canva Sans Bold"/>
                <a:sym typeface="Canva Sans Bold"/>
              </a:rPr>
              <a:t>Dynamic File Naming</a:t>
            </a:r>
          </a:p>
          <a:p>
            <a:pPr algn="l">
              <a:lnSpc>
                <a:spcPts val="3455"/>
              </a:lnSpc>
              <a:spcBef>
                <a:spcPct val="0"/>
              </a:spcBef>
            </a:pPr>
            <a:r>
              <a:rPr lang="en-US" sz="3199">
                <a:solidFill>
                  <a:srgbClr val="000000"/>
                </a:solidFill>
                <a:latin typeface="Canva Sans"/>
                <a:ea typeface="Canva Sans"/>
                <a:cs typeface="Canva Sans"/>
                <a:sym typeface="Canva Sans"/>
              </a:rPr>
              <a:t>Needed to prevent overwriting .c files with the same name.</a:t>
            </a:r>
          </a:p>
          <a:p>
            <a:pPr algn="l">
              <a:lnSpc>
                <a:spcPts val="3455"/>
              </a:lnSpc>
              <a:spcBef>
                <a:spcPct val="0"/>
              </a:spcBef>
            </a:pPr>
            <a:r>
              <a:rPr lang="en-US" sz="3199">
                <a:solidFill>
                  <a:srgbClr val="000000"/>
                </a:solidFill>
                <a:latin typeface="Canva Sans"/>
                <a:ea typeface="Canva Sans"/>
                <a:cs typeface="Canva Sans"/>
                <a:sym typeface="Canva Sans"/>
              </a:rPr>
              <a:t>Solved using auto-increment logic in the .bat script.</a:t>
            </a:r>
          </a:p>
          <a:p>
            <a:pPr algn="l" marL="690871" indent="-345435" lvl="1">
              <a:lnSpc>
                <a:spcPts val="3455"/>
              </a:lnSpc>
              <a:spcBef>
                <a:spcPct val="0"/>
              </a:spcBef>
              <a:buFont typeface="Arial"/>
              <a:buChar char="•"/>
            </a:pPr>
            <a:r>
              <a:rPr lang="en-US" b="true" sz="3199">
                <a:solidFill>
                  <a:srgbClr val="000000"/>
                </a:solidFill>
                <a:latin typeface="Canva Sans Bold"/>
                <a:ea typeface="Canva Sans Bold"/>
                <a:cs typeface="Canva Sans Bold"/>
                <a:sym typeface="Canva Sans Bold"/>
              </a:rPr>
              <a:t>Transliteration Edge Cases</a:t>
            </a:r>
          </a:p>
          <a:p>
            <a:pPr algn="l">
              <a:lnSpc>
                <a:spcPts val="3455"/>
              </a:lnSpc>
              <a:spcBef>
                <a:spcPct val="0"/>
              </a:spcBef>
            </a:pPr>
            <a:r>
              <a:rPr lang="en-US" sz="3199">
                <a:solidFill>
                  <a:srgbClr val="000000"/>
                </a:solidFill>
                <a:latin typeface="Canva Sans"/>
                <a:ea typeface="Canva Sans"/>
                <a:cs typeface="Canva Sans"/>
                <a:sym typeface="Canva Sans"/>
              </a:rPr>
              <a:t>Some Bangla words looked similar but mapped differently.</a:t>
            </a:r>
          </a:p>
          <a:p>
            <a:pPr algn="l">
              <a:lnSpc>
                <a:spcPts val="3455"/>
              </a:lnSpc>
              <a:spcBef>
                <a:spcPct val="0"/>
              </a:spcBef>
            </a:pPr>
            <a:r>
              <a:rPr lang="en-US" sz="3199">
                <a:solidFill>
                  <a:srgbClr val="000000"/>
                </a:solidFill>
                <a:latin typeface="Canva Sans"/>
                <a:ea typeface="Canva Sans"/>
                <a:cs typeface="Canva Sans"/>
                <a:sym typeface="Canva Sans"/>
              </a:rPr>
              <a:t>Had to manually fine-tune the transliteration table for accuracy.</a:t>
            </a:r>
          </a:p>
          <a:p>
            <a:pPr algn="l">
              <a:lnSpc>
                <a:spcPts val="3455"/>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E18E2E"/>
        </a:solidFill>
      </p:bgPr>
    </p:bg>
    <p:spTree>
      <p:nvGrpSpPr>
        <p:cNvPr id="1" name=""/>
        <p:cNvGrpSpPr/>
        <p:nvPr/>
      </p:nvGrpSpPr>
      <p:grpSpPr>
        <a:xfrm>
          <a:off x="0" y="0"/>
          <a:ext cx="0" cy="0"/>
          <a:chOff x="0" y="0"/>
          <a:chExt cx="0" cy="0"/>
        </a:xfrm>
      </p:grpSpPr>
      <p:sp>
        <p:nvSpPr>
          <p:cNvPr name="TextBox 2" id="2"/>
          <p:cNvSpPr txBox="true"/>
          <p:nvPr/>
        </p:nvSpPr>
        <p:spPr>
          <a:xfrm rot="0">
            <a:off x="742745" y="2329466"/>
            <a:ext cx="16802511" cy="6582918"/>
          </a:xfrm>
          <a:prstGeom prst="rect">
            <a:avLst/>
          </a:prstGeom>
        </p:spPr>
        <p:txBody>
          <a:bodyPr anchor="t" rtlCol="false" tIns="0" lIns="0" bIns="0" rIns="0">
            <a:spAutoFit/>
          </a:bodyPr>
          <a:lstStyle/>
          <a:p>
            <a:pPr algn="l" marL="690881" indent="-345440" lvl="1">
              <a:lnSpc>
                <a:spcPts val="3456"/>
              </a:lnSpc>
              <a:buFont typeface="Arial"/>
              <a:buChar char="•"/>
            </a:pPr>
            <a:r>
              <a:rPr lang="en-US" sz="3200">
                <a:solidFill>
                  <a:srgbClr val="000000"/>
                </a:solidFill>
                <a:latin typeface="Canva Sans"/>
                <a:ea typeface="Canva Sans"/>
                <a:cs typeface="Canva Sans"/>
                <a:sym typeface="Canva Sans"/>
              </a:rPr>
              <a:t>Support for Other Languages</a:t>
            </a:r>
          </a:p>
          <a:p>
            <a:pPr algn="l">
              <a:lnSpc>
                <a:spcPts val="3456"/>
              </a:lnSpc>
            </a:pPr>
            <a:r>
              <a:rPr lang="en-US" sz="3200">
                <a:solidFill>
                  <a:srgbClr val="000000"/>
                </a:solidFill>
                <a:latin typeface="Canva Sans"/>
                <a:ea typeface="Canva Sans"/>
                <a:cs typeface="Canva Sans"/>
                <a:sym typeface="Canva Sans"/>
              </a:rPr>
              <a:t>Add support for Python, JavaScript, or Java.</a:t>
            </a:r>
          </a:p>
          <a:p>
            <a:pPr algn="l">
              <a:lnSpc>
                <a:spcPts val="3456"/>
              </a:lnSpc>
            </a:pPr>
            <a:r>
              <a:rPr lang="en-US" sz="3200">
                <a:solidFill>
                  <a:srgbClr val="000000"/>
                </a:solidFill>
                <a:latin typeface="Canva Sans"/>
                <a:ea typeface="Canva Sans"/>
                <a:cs typeface="Canva Sans"/>
                <a:sym typeface="Canva Sans"/>
              </a:rPr>
              <a:t>Use the same Bangla keywords but output Python syntax.</a:t>
            </a:r>
          </a:p>
          <a:p>
            <a:pPr algn="l" marL="690881" indent="-345440" lvl="1">
              <a:lnSpc>
                <a:spcPts val="3456"/>
              </a:lnSpc>
              <a:buFont typeface="Arial"/>
              <a:buChar char="•"/>
            </a:pPr>
            <a:r>
              <a:rPr lang="en-US" sz="3200">
                <a:solidFill>
                  <a:srgbClr val="000000"/>
                </a:solidFill>
                <a:latin typeface="Canva Sans"/>
                <a:ea typeface="Canva Sans"/>
                <a:cs typeface="Canva Sans"/>
                <a:sym typeface="Canva Sans"/>
              </a:rPr>
              <a:t>Build a Visual Editor / IDE</a:t>
            </a:r>
          </a:p>
          <a:p>
            <a:pPr algn="l">
              <a:lnSpc>
                <a:spcPts val="3456"/>
              </a:lnSpc>
            </a:pPr>
            <a:r>
              <a:rPr lang="en-US" sz="3200">
                <a:solidFill>
                  <a:srgbClr val="000000"/>
                </a:solidFill>
                <a:latin typeface="Canva Sans"/>
                <a:ea typeface="Canva Sans"/>
                <a:cs typeface="Canva Sans"/>
                <a:sym typeface="Canva Sans"/>
              </a:rPr>
              <a:t>A Bangla-based code editor with auto-suggestions, syntax highlighting, and real-time translation.</a:t>
            </a:r>
          </a:p>
          <a:p>
            <a:pPr algn="l">
              <a:lnSpc>
                <a:spcPts val="3456"/>
              </a:lnSpc>
            </a:pPr>
            <a:r>
              <a:rPr lang="en-US" sz="3200">
                <a:solidFill>
                  <a:srgbClr val="000000"/>
                </a:solidFill>
                <a:latin typeface="Canva Sans"/>
                <a:ea typeface="Canva Sans"/>
                <a:cs typeface="Canva Sans"/>
                <a:sym typeface="Canva Sans"/>
              </a:rPr>
              <a:t>Could be a VS Code plugin or a standalone GUI app.</a:t>
            </a:r>
          </a:p>
          <a:p>
            <a:pPr algn="l" marL="690881" indent="-345440" lvl="1">
              <a:lnSpc>
                <a:spcPts val="3456"/>
              </a:lnSpc>
              <a:buFont typeface="Arial"/>
              <a:buChar char="•"/>
            </a:pPr>
            <a:r>
              <a:rPr lang="en-US" sz="3200">
                <a:solidFill>
                  <a:srgbClr val="000000"/>
                </a:solidFill>
                <a:latin typeface="Canva Sans"/>
                <a:ea typeface="Canva Sans"/>
                <a:cs typeface="Canva Sans"/>
                <a:sym typeface="Canva Sans"/>
              </a:rPr>
              <a:t>Add Error Detection &amp; Debugging</a:t>
            </a:r>
          </a:p>
          <a:p>
            <a:pPr algn="l">
              <a:lnSpc>
                <a:spcPts val="3456"/>
              </a:lnSpc>
            </a:pPr>
            <a:r>
              <a:rPr lang="en-US" sz="3200">
                <a:solidFill>
                  <a:srgbClr val="000000"/>
                </a:solidFill>
                <a:latin typeface="Canva Sans"/>
                <a:ea typeface="Canva Sans"/>
                <a:cs typeface="Canva Sans"/>
                <a:sym typeface="Canva Sans"/>
              </a:rPr>
              <a:t>Show errors in Bangla.</a:t>
            </a:r>
          </a:p>
          <a:p>
            <a:pPr algn="l">
              <a:lnSpc>
                <a:spcPts val="3456"/>
              </a:lnSpc>
            </a:pPr>
            <a:r>
              <a:rPr lang="en-US" sz="3200">
                <a:solidFill>
                  <a:srgbClr val="000000"/>
                </a:solidFill>
                <a:latin typeface="Canva Sans"/>
                <a:ea typeface="Canva Sans"/>
                <a:cs typeface="Canva Sans"/>
                <a:sym typeface="Canva Sans"/>
              </a:rPr>
              <a:t>Help beginners understand what’s going wrong using plain language.</a:t>
            </a:r>
          </a:p>
          <a:p>
            <a:pPr algn="l" marL="690881" indent="-345440" lvl="1">
              <a:lnSpc>
                <a:spcPts val="3456"/>
              </a:lnSpc>
              <a:buFont typeface="Arial"/>
              <a:buChar char="•"/>
            </a:pPr>
            <a:r>
              <a:rPr lang="en-US" sz="3200">
                <a:solidFill>
                  <a:srgbClr val="000000"/>
                </a:solidFill>
                <a:latin typeface="Canva Sans"/>
                <a:ea typeface="Canva Sans"/>
                <a:cs typeface="Canva Sans"/>
                <a:sym typeface="Canva Sans"/>
              </a:rPr>
              <a:t>Semantic &amp; Grammar Analysis</a:t>
            </a:r>
          </a:p>
          <a:p>
            <a:pPr algn="l">
              <a:lnSpc>
                <a:spcPts val="3456"/>
              </a:lnSpc>
            </a:pPr>
            <a:r>
              <a:rPr lang="en-US" sz="3200">
                <a:solidFill>
                  <a:srgbClr val="000000"/>
                </a:solidFill>
                <a:latin typeface="Canva Sans"/>
                <a:ea typeface="Canva Sans"/>
                <a:cs typeface="Canva Sans"/>
                <a:sym typeface="Canva Sans"/>
              </a:rPr>
              <a:t>Build a parser using Lex/Yacc or ANTLR to detect logic errors, not just translate.</a:t>
            </a:r>
          </a:p>
          <a:p>
            <a:pPr algn="l" marL="690881" indent="-345440" lvl="1">
              <a:lnSpc>
                <a:spcPts val="3456"/>
              </a:lnSpc>
              <a:buFont typeface="Arial"/>
              <a:buChar char="•"/>
            </a:pPr>
            <a:r>
              <a:rPr lang="en-US" sz="3200">
                <a:solidFill>
                  <a:srgbClr val="000000"/>
                </a:solidFill>
                <a:latin typeface="Canva Sans"/>
                <a:ea typeface="Canva Sans"/>
                <a:cs typeface="Canva Sans"/>
                <a:sym typeface="Canva Sans"/>
              </a:rPr>
              <a:t>Mobile or Web Version</a:t>
            </a:r>
          </a:p>
          <a:p>
            <a:pPr algn="l">
              <a:lnSpc>
                <a:spcPts val="3456"/>
              </a:lnSpc>
            </a:pPr>
            <a:r>
              <a:rPr lang="en-US" sz="3200">
                <a:solidFill>
                  <a:srgbClr val="000000"/>
                </a:solidFill>
                <a:latin typeface="Canva Sans"/>
                <a:ea typeface="Canva Sans"/>
                <a:cs typeface="Canva Sans"/>
                <a:sym typeface="Canva Sans"/>
              </a:rPr>
              <a:t>A web app or mobile app for students to write and test Bangla code without installing anything.</a:t>
            </a:r>
          </a:p>
        </p:txBody>
      </p:sp>
      <p:sp>
        <p:nvSpPr>
          <p:cNvPr name="TextBox 3" id="3"/>
          <p:cNvSpPr txBox="true"/>
          <p:nvPr/>
        </p:nvSpPr>
        <p:spPr>
          <a:xfrm rot="0">
            <a:off x="5113586" y="915845"/>
            <a:ext cx="8060828" cy="793257"/>
          </a:xfrm>
          <a:prstGeom prst="rect">
            <a:avLst/>
          </a:prstGeom>
        </p:spPr>
        <p:txBody>
          <a:bodyPr anchor="t" rtlCol="false" tIns="0" lIns="0" bIns="0" rIns="0">
            <a:spAutoFit/>
          </a:bodyPr>
          <a:lstStyle/>
          <a:p>
            <a:pPr algn="l">
              <a:lnSpc>
                <a:spcPts val="6002"/>
              </a:lnSpc>
            </a:pPr>
            <a:r>
              <a:rPr lang="en-US" sz="5557">
                <a:solidFill>
                  <a:srgbClr val="000000"/>
                </a:solidFill>
                <a:latin typeface="Abys"/>
                <a:ea typeface="Abys"/>
                <a:cs typeface="Abys"/>
                <a:sym typeface="Abys"/>
              </a:rPr>
              <a:t>Future of this project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grpSp>
        <p:nvGrpSpPr>
          <p:cNvPr name="Group 2" id="2"/>
          <p:cNvGrpSpPr/>
          <p:nvPr/>
        </p:nvGrpSpPr>
        <p:grpSpPr>
          <a:xfrm rot="0">
            <a:off x="821526" y="821621"/>
            <a:ext cx="16644948" cy="8643757"/>
            <a:chOff x="0" y="0"/>
            <a:chExt cx="6236922" cy="3238847"/>
          </a:xfrm>
        </p:grpSpPr>
        <p:sp>
          <p:nvSpPr>
            <p:cNvPr name="Freeform 3" id="3"/>
            <p:cNvSpPr/>
            <p:nvPr/>
          </p:nvSpPr>
          <p:spPr>
            <a:xfrm flipH="false" flipV="false" rot="0">
              <a:off x="0" y="0"/>
              <a:ext cx="6236922" cy="3238847"/>
            </a:xfrm>
            <a:custGeom>
              <a:avLst/>
              <a:gdLst/>
              <a:ahLst/>
              <a:cxnLst/>
              <a:rect r="r" b="b" t="t" l="l"/>
              <a:pathLst>
                <a:path h="3238847" w="6236922">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name="TextBox 4" id="4"/>
            <p:cNvSpPr txBox="true"/>
            <p:nvPr/>
          </p:nvSpPr>
          <p:spPr>
            <a:xfrm>
              <a:off x="0" y="-9525"/>
              <a:ext cx="6236922" cy="3248372"/>
            </a:xfrm>
            <a:prstGeom prst="rect">
              <a:avLst/>
            </a:prstGeom>
          </p:spPr>
          <p:txBody>
            <a:bodyPr anchor="ctr" rtlCol="false" tIns="19016" lIns="19016" bIns="19016" rIns="19016"/>
            <a:lstStyle/>
            <a:p>
              <a:pPr algn="ctr">
                <a:lnSpc>
                  <a:spcPts val="733"/>
                </a:lnSpc>
                <a:spcBef>
                  <a:spcPct val="0"/>
                </a:spcBef>
              </a:pPr>
            </a:p>
          </p:txBody>
        </p:sp>
      </p:grpSp>
      <p:sp>
        <p:nvSpPr>
          <p:cNvPr name="Freeform 5" id="5"/>
          <p:cNvSpPr/>
          <p:nvPr/>
        </p:nvSpPr>
        <p:spPr>
          <a:xfrm flipH="false" flipV="false" rot="-10800000">
            <a:off x="14085584" y="4675827"/>
            <a:ext cx="935619" cy="1890139"/>
          </a:xfrm>
          <a:custGeom>
            <a:avLst/>
            <a:gdLst/>
            <a:ahLst/>
            <a:cxnLst/>
            <a:rect r="r" b="b" t="t" l="l"/>
            <a:pathLst>
              <a:path h="1890139" w="935619">
                <a:moveTo>
                  <a:pt x="0" y="0"/>
                </a:moveTo>
                <a:lnTo>
                  <a:pt x="935619" y="0"/>
                </a:lnTo>
                <a:lnTo>
                  <a:pt x="935619" y="1890139"/>
                </a:lnTo>
                <a:lnTo>
                  <a:pt x="0" y="1890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266797" y="3253361"/>
            <a:ext cx="935619" cy="1890139"/>
          </a:xfrm>
          <a:custGeom>
            <a:avLst/>
            <a:gdLst/>
            <a:ahLst/>
            <a:cxnLst/>
            <a:rect r="r" b="b" t="t" l="l"/>
            <a:pathLst>
              <a:path h="1890139" w="935619">
                <a:moveTo>
                  <a:pt x="0" y="0"/>
                </a:moveTo>
                <a:lnTo>
                  <a:pt x="935619" y="0"/>
                </a:lnTo>
                <a:lnTo>
                  <a:pt x="935619" y="1890139"/>
                </a:lnTo>
                <a:lnTo>
                  <a:pt x="0" y="1890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08635" y="-486809"/>
            <a:ext cx="2730008" cy="2671995"/>
          </a:xfrm>
          <a:custGeom>
            <a:avLst/>
            <a:gdLst/>
            <a:ahLst/>
            <a:cxnLst/>
            <a:rect r="r" b="b" t="t" l="l"/>
            <a:pathLst>
              <a:path h="2671995" w="2730008">
                <a:moveTo>
                  <a:pt x="0" y="0"/>
                </a:moveTo>
                <a:lnTo>
                  <a:pt x="2730008" y="0"/>
                </a:lnTo>
                <a:lnTo>
                  <a:pt x="2730008" y="2671995"/>
                </a:lnTo>
                <a:lnTo>
                  <a:pt x="0" y="26719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632869" y="8904354"/>
            <a:ext cx="1606925" cy="2090310"/>
          </a:xfrm>
          <a:custGeom>
            <a:avLst/>
            <a:gdLst/>
            <a:ahLst/>
            <a:cxnLst/>
            <a:rect r="r" b="b" t="t" l="l"/>
            <a:pathLst>
              <a:path h="2090310" w="1606925">
                <a:moveTo>
                  <a:pt x="0" y="0"/>
                </a:moveTo>
                <a:lnTo>
                  <a:pt x="1606925" y="0"/>
                </a:lnTo>
                <a:lnTo>
                  <a:pt x="1606925" y="2090310"/>
                </a:lnTo>
                <a:lnTo>
                  <a:pt x="0" y="20903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345018" y="8733529"/>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763523" y="-486809"/>
            <a:ext cx="2991554" cy="1593003"/>
          </a:xfrm>
          <a:custGeom>
            <a:avLst/>
            <a:gdLst/>
            <a:ahLst/>
            <a:cxnLst/>
            <a:rect r="r" b="b" t="t" l="l"/>
            <a:pathLst>
              <a:path h="1593003" w="2991554">
                <a:moveTo>
                  <a:pt x="0" y="0"/>
                </a:moveTo>
                <a:lnTo>
                  <a:pt x="2991554" y="0"/>
                </a:lnTo>
                <a:lnTo>
                  <a:pt x="2991554" y="1593003"/>
                </a:lnTo>
                <a:lnTo>
                  <a:pt x="0" y="15930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6364898" y="1780118"/>
            <a:ext cx="1308750" cy="1702439"/>
          </a:xfrm>
          <a:custGeom>
            <a:avLst/>
            <a:gdLst/>
            <a:ahLst/>
            <a:cxnLst/>
            <a:rect r="r" b="b" t="t" l="l"/>
            <a:pathLst>
              <a:path h="1702439" w="1308750">
                <a:moveTo>
                  <a:pt x="0" y="0"/>
                </a:moveTo>
                <a:lnTo>
                  <a:pt x="1308750" y="0"/>
                </a:lnTo>
                <a:lnTo>
                  <a:pt x="1308750" y="1702439"/>
                </a:lnTo>
                <a:lnTo>
                  <a:pt x="0" y="17024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2027954">
            <a:off x="16252068" y="8582926"/>
            <a:ext cx="2491392" cy="2513384"/>
          </a:xfrm>
          <a:custGeom>
            <a:avLst/>
            <a:gdLst/>
            <a:ahLst/>
            <a:cxnLst/>
            <a:rect r="r" b="b" t="t" l="l"/>
            <a:pathLst>
              <a:path h="2513384" w="2491392">
                <a:moveTo>
                  <a:pt x="0" y="0"/>
                </a:moveTo>
                <a:lnTo>
                  <a:pt x="2491392" y="0"/>
                </a:lnTo>
                <a:lnTo>
                  <a:pt x="2491392" y="2513383"/>
                </a:lnTo>
                <a:lnTo>
                  <a:pt x="0" y="25133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10800000">
            <a:off x="2841777" y="309692"/>
            <a:ext cx="1189109" cy="1308511"/>
          </a:xfrm>
          <a:custGeom>
            <a:avLst/>
            <a:gdLst/>
            <a:ahLst/>
            <a:cxnLst/>
            <a:rect r="r" b="b" t="t" l="l"/>
            <a:pathLst>
              <a:path h="1308511" w="1189109">
                <a:moveTo>
                  <a:pt x="0" y="0"/>
                </a:moveTo>
                <a:lnTo>
                  <a:pt x="1189109" y="0"/>
                </a:lnTo>
                <a:lnTo>
                  <a:pt x="1189109" y="1308511"/>
                </a:lnTo>
                <a:lnTo>
                  <a:pt x="0" y="13085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4578081" y="3625905"/>
            <a:ext cx="9131839" cy="3959115"/>
          </a:xfrm>
          <a:prstGeom prst="rect">
            <a:avLst/>
          </a:prstGeom>
        </p:spPr>
        <p:txBody>
          <a:bodyPr anchor="t" rtlCol="false" tIns="0" lIns="0" bIns="0" rIns="0">
            <a:spAutoFit/>
          </a:bodyPr>
          <a:lstStyle/>
          <a:p>
            <a:pPr algn="ctr" marL="0" indent="0" lvl="0">
              <a:lnSpc>
                <a:spcPts val="14814"/>
              </a:lnSpc>
            </a:pPr>
            <a:r>
              <a:rPr lang="en-US" sz="17636" spc="-423">
                <a:solidFill>
                  <a:srgbClr val="000000"/>
                </a:solidFill>
                <a:latin typeface="Fibre"/>
                <a:ea typeface="Fibre"/>
                <a:cs typeface="Fibre"/>
                <a:sym typeface="Fibre"/>
              </a:rPr>
              <a:t>THANK YOU VERY MUCH</a:t>
            </a:r>
          </a:p>
        </p:txBody>
      </p:sp>
      <p:sp>
        <p:nvSpPr>
          <p:cNvPr name="Freeform 15" id="15"/>
          <p:cNvSpPr/>
          <p:nvPr/>
        </p:nvSpPr>
        <p:spPr>
          <a:xfrm flipH="false" flipV="false" rot="0">
            <a:off x="10922258" y="471608"/>
            <a:ext cx="2592831" cy="755162"/>
          </a:xfrm>
          <a:custGeom>
            <a:avLst/>
            <a:gdLst/>
            <a:ahLst/>
            <a:cxnLst/>
            <a:rect r="r" b="b" t="t" l="l"/>
            <a:pathLst>
              <a:path h="755162" w="2592831">
                <a:moveTo>
                  <a:pt x="0" y="0"/>
                </a:moveTo>
                <a:lnTo>
                  <a:pt x="2592831" y="0"/>
                </a:lnTo>
                <a:lnTo>
                  <a:pt x="2592831" y="755161"/>
                </a:lnTo>
                <a:lnTo>
                  <a:pt x="0" y="75516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true" flipV="false" rot="0">
            <a:off x="-803463" y="2800817"/>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025337" y="8102355"/>
            <a:ext cx="3146710" cy="3338684"/>
          </a:xfrm>
          <a:custGeom>
            <a:avLst/>
            <a:gdLst/>
            <a:ahLst/>
            <a:cxnLst/>
            <a:rect r="r" b="b" t="t" l="l"/>
            <a:pathLst>
              <a:path h="3338684" w="3146710">
                <a:moveTo>
                  <a:pt x="0" y="0"/>
                </a:moveTo>
                <a:lnTo>
                  <a:pt x="3146710" y="0"/>
                </a:lnTo>
                <a:lnTo>
                  <a:pt x="3146710" y="3338684"/>
                </a:lnTo>
                <a:lnTo>
                  <a:pt x="0" y="333868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10922258" y="9447395"/>
            <a:ext cx="2215446" cy="2468463"/>
          </a:xfrm>
          <a:custGeom>
            <a:avLst/>
            <a:gdLst/>
            <a:ahLst/>
            <a:cxnLst/>
            <a:rect r="r" b="b" t="t" l="l"/>
            <a:pathLst>
              <a:path h="2468463" w="2215446">
                <a:moveTo>
                  <a:pt x="0" y="0"/>
                </a:moveTo>
                <a:lnTo>
                  <a:pt x="2215446" y="0"/>
                </a:lnTo>
                <a:lnTo>
                  <a:pt x="2215446" y="2468464"/>
                </a:lnTo>
                <a:lnTo>
                  <a:pt x="0" y="246846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true" flipV="false" rot="10479814">
            <a:off x="16984007" y="4459822"/>
            <a:ext cx="2221424" cy="2575564"/>
          </a:xfrm>
          <a:custGeom>
            <a:avLst/>
            <a:gdLst/>
            <a:ahLst/>
            <a:cxnLst/>
            <a:rect r="r" b="b" t="t" l="l"/>
            <a:pathLst>
              <a:path h="2575564" w="2221424">
                <a:moveTo>
                  <a:pt x="2221425" y="0"/>
                </a:moveTo>
                <a:lnTo>
                  <a:pt x="0" y="0"/>
                </a:lnTo>
                <a:lnTo>
                  <a:pt x="0" y="2575565"/>
                </a:lnTo>
                <a:lnTo>
                  <a:pt x="2221425" y="2575565"/>
                </a:lnTo>
                <a:lnTo>
                  <a:pt x="2221425"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08635" y="-486809"/>
            <a:ext cx="2730008" cy="2671995"/>
          </a:xfrm>
          <a:custGeom>
            <a:avLst/>
            <a:gdLst/>
            <a:ahLst/>
            <a:cxnLst/>
            <a:rect r="r" b="b" t="t" l="l"/>
            <a:pathLst>
              <a:path h="2671995" w="2730008">
                <a:moveTo>
                  <a:pt x="0" y="0"/>
                </a:moveTo>
                <a:lnTo>
                  <a:pt x="2730008" y="0"/>
                </a:lnTo>
                <a:lnTo>
                  <a:pt x="2730008" y="2671995"/>
                </a:lnTo>
                <a:lnTo>
                  <a:pt x="0" y="26719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49360" y="8678629"/>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73912" y="9258300"/>
            <a:ext cx="2215446" cy="2468463"/>
          </a:xfrm>
          <a:custGeom>
            <a:avLst/>
            <a:gdLst/>
            <a:ahLst/>
            <a:cxnLst/>
            <a:rect r="r" b="b" t="t" l="l"/>
            <a:pathLst>
              <a:path h="2468463" w="2215446">
                <a:moveTo>
                  <a:pt x="0" y="0"/>
                </a:moveTo>
                <a:lnTo>
                  <a:pt x="2215446" y="0"/>
                </a:lnTo>
                <a:lnTo>
                  <a:pt x="2215446" y="2468463"/>
                </a:lnTo>
                <a:lnTo>
                  <a:pt x="0" y="24684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90597" y="1220647"/>
            <a:ext cx="6716860" cy="6716860"/>
          </a:xfrm>
          <a:custGeom>
            <a:avLst/>
            <a:gdLst/>
            <a:ahLst/>
            <a:cxnLst/>
            <a:rect r="r" b="b" t="t" l="l"/>
            <a:pathLst>
              <a:path h="6716860" w="6716860">
                <a:moveTo>
                  <a:pt x="0" y="0"/>
                </a:moveTo>
                <a:lnTo>
                  <a:pt x="6716859" y="0"/>
                </a:lnTo>
                <a:lnTo>
                  <a:pt x="6716859" y="6716859"/>
                </a:lnTo>
                <a:lnTo>
                  <a:pt x="0" y="6716859"/>
                </a:lnTo>
                <a:lnTo>
                  <a:pt x="0" y="0"/>
                </a:lnTo>
                <a:close/>
              </a:path>
            </a:pathLst>
          </a:custGeom>
          <a:blipFill>
            <a:blip r:embed="rId8"/>
            <a:stretch>
              <a:fillRect l="0" t="0" r="0" b="0"/>
            </a:stretch>
          </a:blipFill>
        </p:spPr>
      </p:sp>
      <p:sp>
        <p:nvSpPr>
          <p:cNvPr name="TextBox 6" id="6"/>
          <p:cNvSpPr txBox="true"/>
          <p:nvPr/>
        </p:nvSpPr>
        <p:spPr>
          <a:xfrm rot="0">
            <a:off x="2178523" y="2915083"/>
            <a:ext cx="7708654" cy="982982"/>
          </a:xfrm>
          <a:prstGeom prst="rect">
            <a:avLst/>
          </a:prstGeom>
        </p:spPr>
        <p:txBody>
          <a:bodyPr anchor="t" rtlCol="false" tIns="0" lIns="0" bIns="0" rIns="0">
            <a:spAutoFit/>
          </a:bodyPr>
          <a:lstStyle/>
          <a:p>
            <a:pPr algn="l">
              <a:lnSpc>
                <a:spcPts val="7560"/>
              </a:lnSpc>
            </a:pPr>
            <a:r>
              <a:rPr lang="en-US" sz="7000">
                <a:solidFill>
                  <a:srgbClr val="000000"/>
                </a:solidFill>
                <a:latin typeface="Abys"/>
                <a:ea typeface="Abys"/>
                <a:cs typeface="Abys"/>
                <a:sym typeface="Abys"/>
              </a:rPr>
              <a:t>Introduction: </a:t>
            </a:r>
          </a:p>
        </p:txBody>
      </p:sp>
      <p:sp>
        <p:nvSpPr>
          <p:cNvPr name="TextBox 7" id="7"/>
          <p:cNvSpPr txBox="true"/>
          <p:nvPr/>
        </p:nvSpPr>
        <p:spPr>
          <a:xfrm rot="0">
            <a:off x="1435346" y="4279340"/>
            <a:ext cx="7076685" cy="3196590"/>
          </a:xfrm>
          <a:prstGeom prst="rect">
            <a:avLst/>
          </a:prstGeom>
        </p:spPr>
        <p:txBody>
          <a:bodyPr anchor="t" rtlCol="false" tIns="0" lIns="0" bIns="0" rIns="0">
            <a:spAutoFit/>
          </a:bodyPr>
          <a:lstStyle/>
          <a:p>
            <a:pPr algn="ctr" marL="0" indent="0" lvl="0">
              <a:lnSpc>
                <a:spcPts val="3644"/>
              </a:lnSpc>
              <a:spcBef>
                <a:spcPct val="0"/>
              </a:spcBef>
            </a:pPr>
            <a:r>
              <a:rPr lang="en-US" b="true" sz="2699" spc="161">
                <a:solidFill>
                  <a:srgbClr val="000000"/>
                </a:solidFill>
                <a:latin typeface="Quicksand Bold"/>
                <a:ea typeface="Quicksand Bold"/>
                <a:cs typeface="Quicksand Bold"/>
                <a:sym typeface="Quicksand Bold"/>
              </a:rPr>
              <a:t>This project aims to build a system where even the beginners can write code in their native language and see the output perfectly. With some more coding knowledge, they can customize the keywords to make it more comfortable!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1283185" y="2079777"/>
            <a:ext cx="7475960" cy="6127446"/>
            <a:chOff x="0" y="0"/>
            <a:chExt cx="6350000" cy="5204587"/>
          </a:xfrm>
        </p:grpSpPr>
        <p:sp>
          <p:nvSpPr>
            <p:cNvPr name="Freeform 3" id="3"/>
            <p:cNvSpPr/>
            <p:nvPr/>
          </p:nvSpPr>
          <p:spPr>
            <a:xfrm flipH="false" flipV="false" rot="0">
              <a:off x="-51181" y="0"/>
              <a:ext cx="6465189" cy="5363718"/>
            </a:xfrm>
            <a:custGeom>
              <a:avLst/>
              <a:gdLst/>
              <a:ahLst/>
              <a:cxnLst/>
              <a:rect r="r" b="b" t="t" l="l"/>
              <a:pathLst>
                <a:path h="5363718" w="6465189">
                  <a:moveTo>
                    <a:pt x="6394958" y="3198749"/>
                  </a:moveTo>
                  <a:cubicBezTo>
                    <a:pt x="6324854" y="3563493"/>
                    <a:pt x="5679313" y="3745992"/>
                    <a:pt x="4953254" y="3606292"/>
                  </a:cubicBezTo>
                  <a:cubicBezTo>
                    <a:pt x="4786884" y="3574288"/>
                    <a:pt x="4630674" y="3528060"/>
                    <a:pt x="4489577" y="3471545"/>
                  </a:cubicBezTo>
                  <a:cubicBezTo>
                    <a:pt x="4788916" y="4242943"/>
                    <a:pt x="4729988" y="4974082"/>
                    <a:pt x="4331589" y="5160645"/>
                  </a:cubicBezTo>
                  <a:cubicBezTo>
                    <a:pt x="3898011" y="5363718"/>
                    <a:pt x="3226562" y="4844923"/>
                    <a:pt x="2831846" y="4001897"/>
                  </a:cubicBezTo>
                  <a:cubicBezTo>
                    <a:pt x="2825877" y="3989197"/>
                    <a:pt x="2820035" y="3976370"/>
                    <a:pt x="2814193" y="3963670"/>
                  </a:cubicBezTo>
                  <a:cubicBezTo>
                    <a:pt x="2782062" y="4043045"/>
                    <a:pt x="2743073" y="4123055"/>
                    <a:pt x="2697353" y="4202303"/>
                  </a:cubicBezTo>
                  <a:cubicBezTo>
                    <a:pt x="2400173" y="4717034"/>
                    <a:pt x="1929511" y="5001768"/>
                    <a:pt x="1646047" y="4838065"/>
                  </a:cubicBezTo>
                  <a:cubicBezTo>
                    <a:pt x="1376172" y="4682236"/>
                    <a:pt x="1373505" y="4176014"/>
                    <a:pt x="1630426" y="3683635"/>
                  </a:cubicBezTo>
                  <a:cubicBezTo>
                    <a:pt x="812800" y="3746119"/>
                    <a:pt x="108712" y="3276219"/>
                    <a:pt x="54483" y="2629154"/>
                  </a:cubicBezTo>
                  <a:cubicBezTo>
                    <a:pt x="0" y="1978533"/>
                    <a:pt x="623316" y="1395095"/>
                    <a:pt x="1446657" y="1326134"/>
                  </a:cubicBezTo>
                  <a:cubicBezTo>
                    <a:pt x="1743710" y="1301242"/>
                    <a:pt x="2026285" y="1346708"/>
                    <a:pt x="2268601" y="1445641"/>
                  </a:cubicBezTo>
                  <a:cubicBezTo>
                    <a:pt x="2245360" y="1330452"/>
                    <a:pt x="2232787" y="1205992"/>
                    <a:pt x="2232787" y="1076198"/>
                  </a:cubicBezTo>
                  <a:cubicBezTo>
                    <a:pt x="2232787" y="481838"/>
                    <a:pt x="2498090" y="0"/>
                    <a:pt x="2825242" y="0"/>
                  </a:cubicBezTo>
                  <a:cubicBezTo>
                    <a:pt x="3152394" y="0"/>
                    <a:pt x="3417697" y="481838"/>
                    <a:pt x="3417697" y="1076198"/>
                  </a:cubicBezTo>
                  <a:cubicBezTo>
                    <a:pt x="3417697" y="1130808"/>
                    <a:pt x="3415411" y="1184402"/>
                    <a:pt x="3411093" y="1236853"/>
                  </a:cubicBezTo>
                  <a:cubicBezTo>
                    <a:pt x="3414014" y="1235456"/>
                    <a:pt x="3417062" y="1234059"/>
                    <a:pt x="3419983" y="1232662"/>
                  </a:cubicBezTo>
                  <a:cubicBezTo>
                    <a:pt x="4177919" y="877697"/>
                    <a:pt x="4946523" y="919226"/>
                    <a:pt x="5136769" y="1325245"/>
                  </a:cubicBezTo>
                  <a:cubicBezTo>
                    <a:pt x="5258435" y="1584960"/>
                    <a:pt x="5113909" y="1930908"/>
                    <a:pt x="4795647" y="2239391"/>
                  </a:cubicBezTo>
                  <a:cubicBezTo>
                    <a:pt x="4927346" y="2243201"/>
                    <a:pt x="5065649" y="2258187"/>
                    <a:pt x="5207127" y="2285365"/>
                  </a:cubicBezTo>
                  <a:cubicBezTo>
                    <a:pt x="5933440" y="2425065"/>
                    <a:pt x="6465189" y="2834005"/>
                    <a:pt x="6394958" y="3198749"/>
                  </a:cubicBezTo>
                  <a:close/>
                </a:path>
              </a:pathLst>
            </a:custGeom>
            <a:blipFill>
              <a:blip r:embed="rId2"/>
              <a:stretch>
                <a:fillRect l="-12211" t="0" r="-12211" b="0"/>
              </a:stretch>
            </a:blipFill>
          </p:spPr>
        </p:sp>
      </p:grpSp>
      <p:sp>
        <p:nvSpPr>
          <p:cNvPr name="TextBox 4" id="4"/>
          <p:cNvSpPr txBox="true"/>
          <p:nvPr/>
        </p:nvSpPr>
        <p:spPr>
          <a:xfrm rot="0">
            <a:off x="9550646" y="4213859"/>
            <a:ext cx="7708654" cy="1935482"/>
          </a:xfrm>
          <a:prstGeom prst="rect">
            <a:avLst/>
          </a:prstGeom>
        </p:spPr>
        <p:txBody>
          <a:bodyPr anchor="t" rtlCol="false" tIns="0" lIns="0" bIns="0" rIns="0">
            <a:spAutoFit/>
          </a:bodyPr>
          <a:lstStyle/>
          <a:p>
            <a:pPr algn="l">
              <a:lnSpc>
                <a:spcPts val="7560"/>
              </a:lnSpc>
            </a:pPr>
            <a:r>
              <a:rPr lang="en-US" sz="7000">
                <a:solidFill>
                  <a:srgbClr val="000000"/>
                </a:solidFill>
                <a:latin typeface="Abys"/>
                <a:ea typeface="Abys"/>
                <a:cs typeface="Abys"/>
                <a:sym typeface="Abys"/>
              </a:rPr>
              <a:t>How did I get the Idea?</a:t>
            </a:r>
          </a:p>
        </p:txBody>
      </p:sp>
      <p:sp>
        <p:nvSpPr>
          <p:cNvPr name="Freeform 5" id="5"/>
          <p:cNvSpPr/>
          <p:nvPr/>
        </p:nvSpPr>
        <p:spPr>
          <a:xfrm flipH="false" flipV="false" rot="0">
            <a:off x="15749360" y="8678629"/>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27954">
            <a:off x="16252068" y="-6239"/>
            <a:ext cx="2491392" cy="2513384"/>
          </a:xfrm>
          <a:custGeom>
            <a:avLst/>
            <a:gdLst/>
            <a:ahLst/>
            <a:cxnLst/>
            <a:rect r="r" b="b" t="t" l="l"/>
            <a:pathLst>
              <a:path h="2513384" w="2491392">
                <a:moveTo>
                  <a:pt x="0" y="0"/>
                </a:moveTo>
                <a:lnTo>
                  <a:pt x="2491392" y="0"/>
                </a:lnTo>
                <a:lnTo>
                  <a:pt x="2491392" y="2513384"/>
                </a:lnTo>
                <a:lnTo>
                  <a:pt x="0" y="25133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431778" y="8999218"/>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50486" y="-486809"/>
            <a:ext cx="3158372" cy="3150476"/>
          </a:xfrm>
          <a:custGeom>
            <a:avLst/>
            <a:gdLst/>
            <a:ahLst/>
            <a:cxnLst/>
            <a:rect r="r" b="b" t="t" l="l"/>
            <a:pathLst>
              <a:path h="3150476" w="3158372">
                <a:moveTo>
                  <a:pt x="0" y="0"/>
                </a:moveTo>
                <a:lnTo>
                  <a:pt x="3158372" y="0"/>
                </a:lnTo>
                <a:lnTo>
                  <a:pt x="3158372" y="3150476"/>
                </a:lnTo>
                <a:lnTo>
                  <a:pt x="0" y="31504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061869" y="8999218"/>
            <a:ext cx="3211541" cy="3285464"/>
          </a:xfrm>
          <a:custGeom>
            <a:avLst/>
            <a:gdLst/>
            <a:ahLst/>
            <a:cxnLst/>
            <a:rect r="r" b="b" t="t" l="l"/>
            <a:pathLst>
              <a:path h="3285464" w="3211541">
                <a:moveTo>
                  <a:pt x="0" y="0"/>
                </a:moveTo>
                <a:lnTo>
                  <a:pt x="3211541" y="0"/>
                </a:lnTo>
                <a:lnTo>
                  <a:pt x="3211541" y="3285464"/>
                </a:lnTo>
                <a:lnTo>
                  <a:pt x="0" y="32854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grpSp>
        <p:nvGrpSpPr>
          <p:cNvPr name="Group 2" id="2"/>
          <p:cNvGrpSpPr/>
          <p:nvPr/>
        </p:nvGrpSpPr>
        <p:grpSpPr>
          <a:xfrm rot="0">
            <a:off x="821526" y="821621"/>
            <a:ext cx="16644948" cy="8643757"/>
            <a:chOff x="0" y="0"/>
            <a:chExt cx="6236922" cy="3238847"/>
          </a:xfrm>
        </p:grpSpPr>
        <p:sp>
          <p:nvSpPr>
            <p:cNvPr name="Freeform 3" id="3"/>
            <p:cNvSpPr/>
            <p:nvPr/>
          </p:nvSpPr>
          <p:spPr>
            <a:xfrm flipH="false" flipV="false" rot="0">
              <a:off x="0" y="0"/>
              <a:ext cx="6236922" cy="3238847"/>
            </a:xfrm>
            <a:custGeom>
              <a:avLst/>
              <a:gdLst/>
              <a:ahLst/>
              <a:cxnLst/>
              <a:rect r="r" b="b" t="t" l="l"/>
              <a:pathLst>
                <a:path h="3238847" w="6236922">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name="TextBox 4" id="4"/>
            <p:cNvSpPr txBox="true"/>
            <p:nvPr/>
          </p:nvSpPr>
          <p:spPr>
            <a:xfrm>
              <a:off x="0" y="-9525"/>
              <a:ext cx="6236922" cy="3248372"/>
            </a:xfrm>
            <a:prstGeom prst="rect">
              <a:avLst/>
            </a:prstGeom>
          </p:spPr>
          <p:txBody>
            <a:bodyPr anchor="ctr" rtlCol="false" tIns="19016" lIns="19016" bIns="19016" rIns="19016"/>
            <a:lstStyle/>
            <a:p>
              <a:pPr algn="ctr">
                <a:lnSpc>
                  <a:spcPts val="733"/>
                </a:lnSpc>
                <a:spcBef>
                  <a:spcPct val="0"/>
                </a:spcBef>
              </a:pPr>
            </a:p>
          </p:txBody>
        </p:sp>
      </p:grpSp>
      <p:sp>
        <p:nvSpPr>
          <p:cNvPr name="TextBox 5" id="5"/>
          <p:cNvSpPr txBox="true"/>
          <p:nvPr/>
        </p:nvSpPr>
        <p:spPr>
          <a:xfrm rot="0">
            <a:off x="4883488" y="1320573"/>
            <a:ext cx="8521025" cy="982982"/>
          </a:xfrm>
          <a:prstGeom prst="rect">
            <a:avLst/>
          </a:prstGeom>
        </p:spPr>
        <p:txBody>
          <a:bodyPr anchor="t" rtlCol="false" tIns="0" lIns="0" bIns="0" rIns="0">
            <a:spAutoFit/>
          </a:bodyPr>
          <a:lstStyle/>
          <a:p>
            <a:pPr algn="ctr">
              <a:lnSpc>
                <a:spcPts val="7560"/>
              </a:lnSpc>
            </a:pPr>
            <a:r>
              <a:rPr lang="en-US" sz="7000">
                <a:solidFill>
                  <a:srgbClr val="000000"/>
                </a:solidFill>
                <a:latin typeface="Abys"/>
                <a:ea typeface="Abys"/>
                <a:cs typeface="Abys"/>
                <a:sym typeface="Abys"/>
              </a:rPr>
              <a:t>Beginners’ Trouble</a:t>
            </a:r>
          </a:p>
        </p:txBody>
      </p:sp>
      <p:sp>
        <p:nvSpPr>
          <p:cNvPr name="Freeform 6" id="6"/>
          <p:cNvSpPr/>
          <p:nvPr/>
        </p:nvSpPr>
        <p:spPr>
          <a:xfrm flipH="false" flipV="false" rot="0">
            <a:off x="5673813" y="2818824"/>
            <a:ext cx="6940374" cy="6132766"/>
          </a:xfrm>
          <a:custGeom>
            <a:avLst/>
            <a:gdLst/>
            <a:ahLst/>
            <a:cxnLst/>
            <a:rect r="r" b="b" t="t" l="l"/>
            <a:pathLst>
              <a:path h="6132766" w="6940374">
                <a:moveTo>
                  <a:pt x="0" y="0"/>
                </a:moveTo>
                <a:lnTo>
                  <a:pt x="6940374" y="0"/>
                </a:lnTo>
                <a:lnTo>
                  <a:pt x="6940374" y="6132767"/>
                </a:lnTo>
                <a:lnTo>
                  <a:pt x="0" y="6132767"/>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6688995" y="3707157"/>
            <a:ext cx="4910010" cy="4270376"/>
          </a:xfrm>
          <a:prstGeom prst="rect">
            <a:avLst/>
          </a:prstGeom>
        </p:spPr>
        <p:txBody>
          <a:bodyPr anchor="t" rtlCol="false" tIns="0" lIns="0" bIns="0" rIns="0">
            <a:spAutoFit/>
          </a:bodyPr>
          <a:lstStyle/>
          <a:p>
            <a:pPr algn="ctr">
              <a:lnSpc>
                <a:spcPts val="3799"/>
              </a:lnSpc>
            </a:pPr>
            <a:r>
              <a:rPr lang="en-US" sz="2499">
                <a:solidFill>
                  <a:srgbClr val="000000"/>
                </a:solidFill>
                <a:latin typeface="Lazydog"/>
                <a:ea typeface="Lazydog"/>
                <a:cs typeface="Lazydog"/>
                <a:sym typeface="Lazydog"/>
              </a:rPr>
              <a:t>Pr</a:t>
            </a:r>
            <a:r>
              <a:rPr lang="en-US" sz="2499">
                <a:solidFill>
                  <a:srgbClr val="000000"/>
                </a:solidFill>
                <a:latin typeface="Lazydog"/>
                <a:ea typeface="Lazydog"/>
                <a:cs typeface="Lazydog"/>
                <a:sym typeface="Lazydog"/>
              </a:rPr>
              <a:t>ogramming is becoming increasingly popular and in demand, with even children learning to code today. However, in the initial stages, they often struggle to grasp fundamental programming concepts such as loops and conditionals.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grpSp>
        <p:nvGrpSpPr>
          <p:cNvPr name="Group 2" id="2"/>
          <p:cNvGrpSpPr/>
          <p:nvPr/>
        </p:nvGrpSpPr>
        <p:grpSpPr>
          <a:xfrm rot="0">
            <a:off x="821526" y="821621"/>
            <a:ext cx="16644948" cy="8643757"/>
            <a:chOff x="0" y="0"/>
            <a:chExt cx="6236922" cy="3238847"/>
          </a:xfrm>
        </p:grpSpPr>
        <p:sp>
          <p:nvSpPr>
            <p:cNvPr name="Freeform 3" id="3"/>
            <p:cNvSpPr/>
            <p:nvPr/>
          </p:nvSpPr>
          <p:spPr>
            <a:xfrm flipH="false" flipV="false" rot="0">
              <a:off x="0" y="0"/>
              <a:ext cx="6236922" cy="3238847"/>
            </a:xfrm>
            <a:custGeom>
              <a:avLst/>
              <a:gdLst/>
              <a:ahLst/>
              <a:cxnLst/>
              <a:rect r="r" b="b" t="t" l="l"/>
              <a:pathLst>
                <a:path h="3238847" w="6236922">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name="TextBox 4" id="4"/>
            <p:cNvSpPr txBox="true"/>
            <p:nvPr/>
          </p:nvSpPr>
          <p:spPr>
            <a:xfrm>
              <a:off x="0" y="-9525"/>
              <a:ext cx="6236922" cy="3248372"/>
            </a:xfrm>
            <a:prstGeom prst="rect">
              <a:avLst/>
            </a:prstGeom>
          </p:spPr>
          <p:txBody>
            <a:bodyPr anchor="ctr" rtlCol="false" tIns="19016" lIns="19016" bIns="19016" rIns="19016"/>
            <a:lstStyle/>
            <a:p>
              <a:pPr algn="ctr">
                <a:lnSpc>
                  <a:spcPts val="733"/>
                </a:lnSpc>
                <a:spcBef>
                  <a:spcPct val="0"/>
                </a:spcBef>
              </a:pPr>
            </a:p>
          </p:txBody>
        </p:sp>
      </p:grpSp>
      <p:sp>
        <p:nvSpPr>
          <p:cNvPr name="TextBox 5" id="5"/>
          <p:cNvSpPr txBox="true"/>
          <p:nvPr/>
        </p:nvSpPr>
        <p:spPr>
          <a:xfrm rot="0">
            <a:off x="4883488" y="1320573"/>
            <a:ext cx="8521025" cy="982982"/>
          </a:xfrm>
          <a:prstGeom prst="rect">
            <a:avLst/>
          </a:prstGeom>
        </p:spPr>
        <p:txBody>
          <a:bodyPr anchor="t" rtlCol="false" tIns="0" lIns="0" bIns="0" rIns="0">
            <a:spAutoFit/>
          </a:bodyPr>
          <a:lstStyle/>
          <a:p>
            <a:pPr algn="ctr">
              <a:lnSpc>
                <a:spcPts val="7560"/>
              </a:lnSpc>
            </a:pPr>
            <a:r>
              <a:rPr lang="en-US" sz="7000">
                <a:solidFill>
                  <a:srgbClr val="000000"/>
                </a:solidFill>
                <a:latin typeface="Abys"/>
                <a:ea typeface="Abys"/>
                <a:cs typeface="Abys"/>
                <a:sym typeface="Abys"/>
              </a:rPr>
              <a:t>Language Barrier</a:t>
            </a:r>
          </a:p>
        </p:txBody>
      </p:sp>
      <p:sp>
        <p:nvSpPr>
          <p:cNvPr name="Freeform 6" id="6"/>
          <p:cNvSpPr/>
          <p:nvPr/>
        </p:nvSpPr>
        <p:spPr>
          <a:xfrm flipH="false" flipV="false" rot="0">
            <a:off x="5673813" y="2818824"/>
            <a:ext cx="6940374" cy="6132766"/>
          </a:xfrm>
          <a:custGeom>
            <a:avLst/>
            <a:gdLst/>
            <a:ahLst/>
            <a:cxnLst/>
            <a:rect r="r" b="b" t="t" l="l"/>
            <a:pathLst>
              <a:path h="6132766" w="6940374">
                <a:moveTo>
                  <a:pt x="0" y="0"/>
                </a:moveTo>
                <a:lnTo>
                  <a:pt x="6940374" y="0"/>
                </a:lnTo>
                <a:lnTo>
                  <a:pt x="6940374" y="6132767"/>
                </a:lnTo>
                <a:lnTo>
                  <a:pt x="0" y="6132767"/>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6688995" y="3983128"/>
            <a:ext cx="4910010" cy="3317876"/>
          </a:xfrm>
          <a:prstGeom prst="rect">
            <a:avLst/>
          </a:prstGeom>
        </p:spPr>
        <p:txBody>
          <a:bodyPr anchor="t" rtlCol="false" tIns="0" lIns="0" bIns="0" rIns="0">
            <a:spAutoFit/>
          </a:bodyPr>
          <a:lstStyle/>
          <a:p>
            <a:pPr algn="ctr">
              <a:lnSpc>
                <a:spcPts val="3799"/>
              </a:lnSpc>
            </a:pPr>
            <a:r>
              <a:rPr lang="en-US" sz="2499" spc="149">
                <a:solidFill>
                  <a:srgbClr val="000000"/>
                </a:solidFill>
                <a:latin typeface="Lazydog"/>
                <a:ea typeface="Lazydog"/>
                <a:cs typeface="Lazydog"/>
                <a:sym typeface="Lazydog"/>
              </a:rPr>
              <a:t>A</a:t>
            </a:r>
            <a:r>
              <a:rPr lang="en-US" sz="2499" spc="149">
                <a:solidFill>
                  <a:srgbClr val="000000"/>
                </a:solidFill>
                <a:latin typeface="Lazydog"/>
                <a:ea typeface="Lazydog"/>
                <a:cs typeface="Lazydog"/>
                <a:sym typeface="Lazydog"/>
              </a:rPr>
              <a:t> significant barrier to this learning process is a lack of proficiency in English, as most programming languages closely resemble the English language.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50486" y="-546538"/>
            <a:ext cx="3158372" cy="3150476"/>
          </a:xfrm>
          <a:custGeom>
            <a:avLst/>
            <a:gdLst/>
            <a:ahLst/>
            <a:cxnLst/>
            <a:rect r="r" b="b" t="t" l="l"/>
            <a:pathLst>
              <a:path h="3150476" w="3158372">
                <a:moveTo>
                  <a:pt x="0" y="0"/>
                </a:moveTo>
                <a:lnTo>
                  <a:pt x="3158372" y="0"/>
                </a:lnTo>
                <a:lnTo>
                  <a:pt x="3158372" y="3150476"/>
                </a:lnTo>
                <a:lnTo>
                  <a:pt x="0" y="31504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04950" y="4571519"/>
            <a:ext cx="6343332" cy="982982"/>
          </a:xfrm>
          <a:prstGeom prst="rect">
            <a:avLst/>
          </a:prstGeom>
        </p:spPr>
        <p:txBody>
          <a:bodyPr anchor="t" rtlCol="false" tIns="0" lIns="0" bIns="0" rIns="0">
            <a:spAutoFit/>
          </a:bodyPr>
          <a:lstStyle/>
          <a:p>
            <a:pPr algn="r">
              <a:lnSpc>
                <a:spcPts val="7560"/>
              </a:lnSpc>
            </a:pPr>
            <a:r>
              <a:rPr lang="en-US" sz="7000">
                <a:solidFill>
                  <a:srgbClr val="000000"/>
                </a:solidFill>
                <a:latin typeface="Abys"/>
                <a:ea typeface="Abys"/>
                <a:cs typeface="Abys"/>
                <a:sym typeface="Abys"/>
              </a:rPr>
              <a:t>Methodology</a:t>
            </a:r>
          </a:p>
        </p:txBody>
      </p:sp>
      <p:sp>
        <p:nvSpPr>
          <p:cNvPr name="Freeform 4" id="4"/>
          <p:cNvSpPr/>
          <p:nvPr/>
        </p:nvSpPr>
        <p:spPr>
          <a:xfrm flipH="false" flipV="false" rot="0">
            <a:off x="6867642" y="558901"/>
            <a:ext cx="4552716" cy="951932"/>
          </a:xfrm>
          <a:custGeom>
            <a:avLst/>
            <a:gdLst/>
            <a:ahLst/>
            <a:cxnLst/>
            <a:rect r="r" b="b" t="t" l="l"/>
            <a:pathLst>
              <a:path h="951932" w="4552716">
                <a:moveTo>
                  <a:pt x="0" y="0"/>
                </a:moveTo>
                <a:lnTo>
                  <a:pt x="4552716" y="0"/>
                </a:lnTo>
                <a:lnTo>
                  <a:pt x="4552716" y="951932"/>
                </a:lnTo>
                <a:lnTo>
                  <a:pt x="0" y="951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242511" y="8910360"/>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618751" y="1748958"/>
            <a:ext cx="7443987" cy="6789085"/>
            <a:chOff x="0" y="0"/>
            <a:chExt cx="6962546" cy="6350000"/>
          </a:xfrm>
        </p:grpSpPr>
        <p:sp>
          <p:nvSpPr>
            <p:cNvPr name="Freeform 7" id="7"/>
            <p:cNvSpPr/>
            <p:nvPr/>
          </p:nvSpPr>
          <p:spPr>
            <a:xfrm flipH="false" flipV="false" rot="0">
              <a:off x="-6883" y="-1308"/>
              <a:ext cx="6984085" cy="6352794"/>
            </a:xfrm>
            <a:custGeom>
              <a:avLst/>
              <a:gdLst/>
              <a:ahLst/>
              <a:cxnLst/>
              <a:rect r="r" b="b" t="t" l="l"/>
              <a:pathLst>
                <a:path h="6352794" w="6984085">
                  <a:moveTo>
                    <a:pt x="5584063" y="4382198"/>
                  </a:moveTo>
                  <a:cubicBezTo>
                    <a:pt x="5976302" y="4290060"/>
                    <a:pt x="6424028" y="4283430"/>
                    <a:pt x="6711556" y="4001173"/>
                  </a:cubicBezTo>
                  <a:cubicBezTo>
                    <a:pt x="6906793" y="3809517"/>
                    <a:pt x="6984085" y="3520630"/>
                    <a:pt x="6967181" y="3247580"/>
                  </a:cubicBezTo>
                  <a:cubicBezTo>
                    <a:pt x="6950265" y="2974518"/>
                    <a:pt x="6848906" y="2713698"/>
                    <a:pt x="6729463" y="2467559"/>
                  </a:cubicBezTo>
                  <a:cubicBezTo>
                    <a:pt x="6472961" y="1938960"/>
                    <a:pt x="6126797" y="1454010"/>
                    <a:pt x="5710212" y="1039685"/>
                  </a:cubicBezTo>
                  <a:cubicBezTo>
                    <a:pt x="5664340" y="994067"/>
                    <a:pt x="5616283" y="948372"/>
                    <a:pt x="5557024" y="922414"/>
                  </a:cubicBezTo>
                  <a:cubicBezTo>
                    <a:pt x="5445950" y="873760"/>
                    <a:pt x="5312994" y="904087"/>
                    <a:pt x="5211229" y="970026"/>
                  </a:cubicBezTo>
                  <a:cubicBezTo>
                    <a:pt x="5109464" y="1035964"/>
                    <a:pt x="5014861" y="1136472"/>
                    <a:pt x="4939881" y="1231760"/>
                  </a:cubicBezTo>
                  <a:cubicBezTo>
                    <a:pt x="4855718" y="951255"/>
                    <a:pt x="4714964" y="687857"/>
                    <a:pt x="4528553" y="462000"/>
                  </a:cubicBezTo>
                  <a:cubicBezTo>
                    <a:pt x="4405732" y="313195"/>
                    <a:pt x="4259885" y="178333"/>
                    <a:pt x="4083532" y="100063"/>
                  </a:cubicBezTo>
                  <a:cubicBezTo>
                    <a:pt x="3869626" y="5131"/>
                    <a:pt x="3628021" y="0"/>
                    <a:pt x="3394011" y="1498"/>
                  </a:cubicBezTo>
                  <a:cubicBezTo>
                    <a:pt x="3174251" y="2908"/>
                    <a:pt x="2951962" y="9144"/>
                    <a:pt x="2739898" y="66840"/>
                  </a:cubicBezTo>
                  <a:cubicBezTo>
                    <a:pt x="2448204" y="146215"/>
                    <a:pt x="2191842" y="318249"/>
                    <a:pt x="1941372" y="487527"/>
                  </a:cubicBezTo>
                  <a:cubicBezTo>
                    <a:pt x="1886089" y="524891"/>
                    <a:pt x="1828914" y="564261"/>
                    <a:pt x="1795780" y="622173"/>
                  </a:cubicBezTo>
                  <a:cubicBezTo>
                    <a:pt x="1758378" y="687552"/>
                    <a:pt x="1757108" y="766750"/>
                    <a:pt x="1757502" y="842073"/>
                  </a:cubicBezTo>
                  <a:cubicBezTo>
                    <a:pt x="1759534" y="1233957"/>
                    <a:pt x="1780057" y="1625740"/>
                    <a:pt x="1818983" y="2015693"/>
                  </a:cubicBezTo>
                  <a:cubicBezTo>
                    <a:pt x="1449006" y="1947278"/>
                    <a:pt x="1014336" y="1957108"/>
                    <a:pt x="640639" y="2000758"/>
                  </a:cubicBezTo>
                  <a:cubicBezTo>
                    <a:pt x="609435" y="2004403"/>
                    <a:pt x="576567" y="2009127"/>
                    <a:pt x="551916" y="2028596"/>
                  </a:cubicBezTo>
                  <a:cubicBezTo>
                    <a:pt x="511403" y="2060588"/>
                    <a:pt x="507238" y="2119198"/>
                    <a:pt x="503631" y="2170684"/>
                  </a:cubicBezTo>
                  <a:cubicBezTo>
                    <a:pt x="469265" y="2660231"/>
                    <a:pt x="188201" y="3097416"/>
                    <a:pt x="81813" y="3576498"/>
                  </a:cubicBezTo>
                  <a:cubicBezTo>
                    <a:pt x="41643" y="3757397"/>
                    <a:pt x="26746" y="3942804"/>
                    <a:pt x="11950" y="4127513"/>
                  </a:cubicBezTo>
                  <a:cubicBezTo>
                    <a:pt x="5753" y="4204868"/>
                    <a:pt x="0" y="4285412"/>
                    <a:pt x="28587" y="4357548"/>
                  </a:cubicBezTo>
                  <a:cubicBezTo>
                    <a:pt x="54622" y="4423270"/>
                    <a:pt x="106756" y="4475226"/>
                    <a:pt x="162382" y="4518863"/>
                  </a:cubicBezTo>
                  <a:cubicBezTo>
                    <a:pt x="388290" y="4696054"/>
                    <a:pt x="682015" y="4761395"/>
                    <a:pt x="967816" y="4788763"/>
                  </a:cubicBezTo>
                  <a:cubicBezTo>
                    <a:pt x="1253617" y="4816132"/>
                    <a:pt x="1543583" y="4810836"/>
                    <a:pt x="1824634" y="4869510"/>
                  </a:cubicBezTo>
                  <a:cubicBezTo>
                    <a:pt x="1839506" y="5155336"/>
                    <a:pt x="1957806" y="5441086"/>
                    <a:pt x="2016290" y="5721248"/>
                  </a:cubicBezTo>
                  <a:cubicBezTo>
                    <a:pt x="2034286" y="5807469"/>
                    <a:pt x="2055012" y="5894984"/>
                    <a:pt x="2100948" y="5970130"/>
                  </a:cubicBezTo>
                  <a:cubicBezTo>
                    <a:pt x="2182761" y="6103963"/>
                    <a:pt x="2332812" y="6180125"/>
                    <a:pt x="2481605" y="6229769"/>
                  </a:cubicBezTo>
                  <a:cubicBezTo>
                    <a:pt x="2850337" y="6352794"/>
                    <a:pt x="3247187" y="6352515"/>
                    <a:pt x="3635896" y="6350991"/>
                  </a:cubicBezTo>
                  <a:cubicBezTo>
                    <a:pt x="4094620" y="6349200"/>
                    <a:pt x="4553343" y="6347397"/>
                    <a:pt x="5012067" y="6345606"/>
                  </a:cubicBezTo>
                  <a:cubicBezTo>
                    <a:pt x="5053482" y="6345441"/>
                    <a:pt x="5097666" y="6344475"/>
                    <a:pt x="5131943" y="6321234"/>
                  </a:cubicBezTo>
                  <a:cubicBezTo>
                    <a:pt x="5169979" y="6295453"/>
                    <a:pt x="5186680" y="6248629"/>
                    <a:pt x="5200802" y="6204890"/>
                  </a:cubicBezTo>
                  <a:cubicBezTo>
                    <a:pt x="5394820" y="5603811"/>
                    <a:pt x="5494134" y="5007407"/>
                    <a:pt x="5584063" y="4382198"/>
                  </a:cubicBezTo>
                  <a:close/>
                </a:path>
              </a:pathLst>
            </a:custGeom>
            <a:blipFill>
              <a:blip r:embed="rId8"/>
              <a:stretch>
                <a:fillRect l="-18316" t="0" r="-18316" b="0"/>
              </a:stretch>
            </a:blipFill>
          </p:spPr>
        </p:sp>
      </p:grpSp>
      <p:sp>
        <p:nvSpPr>
          <p:cNvPr name="Freeform 8" id="8"/>
          <p:cNvSpPr/>
          <p:nvPr/>
        </p:nvSpPr>
        <p:spPr>
          <a:xfrm flipH="false" flipV="false" rot="0">
            <a:off x="15749360" y="8678629"/>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805440" y="2719993"/>
            <a:ext cx="7185600" cy="4847014"/>
          </a:xfrm>
          <a:custGeom>
            <a:avLst/>
            <a:gdLst/>
            <a:ahLst/>
            <a:cxnLst/>
            <a:rect r="r" b="b" t="t" l="l"/>
            <a:pathLst>
              <a:path h="4847014" w="7185600">
                <a:moveTo>
                  <a:pt x="0" y="0"/>
                </a:moveTo>
                <a:lnTo>
                  <a:pt x="7185600" y="0"/>
                </a:lnTo>
                <a:lnTo>
                  <a:pt x="7185600" y="4847014"/>
                </a:lnTo>
                <a:lnTo>
                  <a:pt x="0" y="4847014"/>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345878" y="3294686"/>
            <a:ext cx="2104725" cy="1033946"/>
          </a:xfrm>
          <a:custGeom>
            <a:avLst/>
            <a:gdLst/>
            <a:ahLst/>
            <a:cxnLst/>
            <a:rect r="r" b="b" t="t" l="l"/>
            <a:pathLst>
              <a:path h="1033946" w="2104725">
                <a:moveTo>
                  <a:pt x="0" y="0"/>
                </a:moveTo>
                <a:lnTo>
                  <a:pt x="2104725" y="0"/>
                </a:lnTo>
                <a:lnTo>
                  <a:pt x="2104725" y="1033946"/>
                </a:lnTo>
                <a:lnTo>
                  <a:pt x="0" y="1033946"/>
                </a:lnTo>
                <a:lnTo>
                  <a:pt x="0" y="0"/>
                </a:lnTo>
                <a:close/>
              </a:path>
            </a:pathLst>
          </a:custGeom>
          <a:blipFill>
            <a:blip r:embed="rId4"/>
            <a:stretch>
              <a:fillRect l="0" t="0" r="0" b="0"/>
            </a:stretch>
          </a:blipFill>
        </p:spPr>
      </p:sp>
      <p:sp>
        <p:nvSpPr>
          <p:cNvPr name="Freeform 4" id="4"/>
          <p:cNvSpPr/>
          <p:nvPr/>
        </p:nvSpPr>
        <p:spPr>
          <a:xfrm flipH="false" flipV="false" rot="0">
            <a:off x="5036095" y="9497983"/>
            <a:ext cx="3420125" cy="3146515"/>
          </a:xfrm>
          <a:custGeom>
            <a:avLst/>
            <a:gdLst/>
            <a:ahLst/>
            <a:cxnLst/>
            <a:rect r="r" b="b" t="t" l="l"/>
            <a:pathLst>
              <a:path h="3146515" w="3420125">
                <a:moveTo>
                  <a:pt x="0" y="0"/>
                </a:moveTo>
                <a:lnTo>
                  <a:pt x="3420125" y="0"/>
                </a:lnTo>
                <a:lnTo>
                  <a:pt x="3420125" y="3146515"/>
                </a:lnTo>
                <a:lnTo>
                  <a:pt x="0" y="31465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800000">
            <a:off x="14069122" y="-1688491"/>
            <a:ext cx="3007901" cy="2639433"/>
          </a:xfrm>
          <a:custGeom>
            <a:avLst/>
            <a:gdLst/>
            <a:ahLst/>
            <a:cxnLst/>
            <a:rect r="r" b="b" t="t" l="l"/>
            <a:pathLst>
              <a:path h="2639433" w="3007901">
                <a:moveTo>
                  <a:pt x="0" y="0"/>
                </a:moveTo>
                <a:lnTo>
                  <a:pt x="3007900" y="0"/>
                </a:lnTo>
                <a:lnTo>
                  <a:pt x="3007900" y="2639433"/>
                </a:lnTo>
                <a:lnTo>
                  <a:pt x="0" y="2639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57675" y="-608201"/>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2027954">
            <a:off x="16013604" y="8580828"/>
            <a:ext cx="2491392" cy="2513384"/>
          </a:xfrm>
          <a:custGeom>
            <a:avLst/>
            <a:gdLst/>
            <a:ahLst/>
            <a:cxnLst/>
            <a:rect r="r" b="b" t="t" l="l"/>
            <a:pathLst>
              <a:path h="2513384" w="2491392">
                <a:moveTo>
                  <a:pt x="0" y="0"/>
                </a:moveTo>
                <a:lnTo>
                  <a:pt x="2491392" y="0"/>
                </a:lnTo>
                <a:lnTo>
                  <a:pt x="2491392" y="2513384"/>
                </a:lnTo>
                <a:lnTo>
                  <a:pt x="0" y="25133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true" flipV="false" rot="0">
            <a:off x="-1049794" y="6767737"/>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8456220" y="2309272"/>
            <a:ext cx="9341367" cy="5668455"/>
          </a:xfrm>
          <a:custGeom>
            <a:avLst/>
            <a:gdLst/>
            <a:ahLst/>
            <a:cxnLst/>
            <a:rect r="r" b="b" t="t" l="l"/>
            <a:pathLst>
              <a:path h="5668455" w="9341367">
                <a:moveTo>
                  <a:pt x="0" y="0"/>
                </a:moveTo>
                <a:lnTo>
                  <a:pt x="9341366" y="0"/>
                </a:lnTo>
                <a:lnTo>
                  <a:pt x="9341366" y="5668456"/>
                </a:lnTo>
                <a:lnTo>
                  <a:pt x="0" y="5668456"/>
                </a:lnTo>
                <a:lnTo>
                  <a:pt x="0" y="0"/>
                </a:lnTo>
                <a:close/>
              </a:path>
            </a:pathLst>
          </a:custGeom>
          <a:blipFill>
            <a:blip r:embed="rId15"/>
            <a:stretch>
              <a:fillRect l="-2393" t="0" r="-6236" b="0"/>
            </a:stretch>
          </a:blipFill>
        </p:spPr>
      </p:sp>
      <p:sp>
        <p:nvSpPr>
          <p:cNvPr name="TextBox 10" id="10"/>
          <p:cNvSpPr txBox="true"/>
          <p:nvPr/>
        </p:nvSpPr>
        <p:spPr>
          <a:xfrm rot="0">
            <a:off x="1540863" y="4536161"/>
            <a:ext cx="5771694" cy="2597559"/>
          </a:xfrm>
          <a:prstGeom prst="rect">
            <a:avLst/>
          </a:prstGeom>
        </p:spPr>
        <p:txBody>
          <a:bodyPr anchor="t" rtlCol="false" tIns="0" lIns="0" bIns="0" rIns="0">
            <a:spAutoFit/>
          </a:bodyPr>
          <a:lstStyle/>
          <a:p>
            <a:pPr algn="ctr">
              <a:lnSpc>
                <a:spcPts val="5192"/>
              </a:lnSpc>
            </a:pPr>
            <a:r>
              <a:rPr lang="en-US" sz="3416">
                <a:solidFill>
                  <a:srgbClr val="000000"/>
                </a:solidFill>
                <a:latin typeface="Brick Sans"/>
                <a:ea typeface="Brick Sans"/>
                <a:cs typeface="Brick Sans"/>
                <a:sym typeface="Brick Sans"/>
              </a:rPr>
              <a:t>User writes a Bangla Programming language (.BPL) File.</a:t>
            </a:r>
          </a:p>
        </p:txBody>
      </p:sp>
      <p:sp>
        <p:nvSpPr>
          <p:cNvPr name="TextBox 11" id="11"/>
          <p:cNvSpPr txBox="true"/>
          <p:nvPr/>
        </p:nvSpPr>
        <p:spPr>
          <a:xfrm rot="0">
            <a:off x="3544287" y="3497627"/>
            <a:ext cx="1707907" cy="647113"/>
          </a:xfrm>
          <a:prstGeom prst="rect">
            <a:avLst/>
          </a:prstGeom>
        </p:spPr>
        <p:txBody>
          <a:bodyPr anchor="t" rtlCol="false" tIns="0" lIns="0" bIns="0" rIns="0">
            <a:spAutoFit/>
          </a:bodyPr>
          <a:lstStyle/>
          <a:p>
            <a:pPr algn="ctr" marL="0" indent="0" lvl="1">
              <a:lnSpc>
                <a:spcPts val="5004"/>
              </a:lnSpc>
              <a:spcBef>
                <a:spcPct val="0"/>
              </a:spcBef>
            </a:pPr>
            <a:r>
              <a:rPr lang="en-US" b="true" sz="4429" u="none">
                <a:solidFill>
                  <a:srgbClr val="000000"/>
                </a:solidFill>
                <a:latin typeface="Raleway Bold"/>
                <a:ea typeface="Raleway Bold"/>
                <a:cs typeface="Raleway Bold"/>
                <a:sym typeface="Raleway Bold"/>
              </a:rPr>
              <a:t>01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5036095" y="9497983"/>
            <a:ext cx="3420125" cy="3146515"/>
          </a:xfrm>
          <a:custGeom>
            <a:avLst/>
            <a:gdLst/>
            <a:ahLst/>
            <a:cxnLst/>
            <a:rect r="r" b="b" t="t" l="l"/>
            <a:pathLst>
              <a:path h="3146515" w="3420125">
                <a:moveTo>
                  <a:pt x="0" y="0"/>
                </a:moveTo>
                <a:lnTo>
                  <a:pt x="3420125" y="0"/>
                </a:lnTo>
                <a:lnTo>
                  <a:pt x="3420125" y="3146515"/>
                </a:lnTo>
                <a:lnTo>
                  <a:pt x="0" y="3146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069122" y="-1688491"/>
            <a:ext cx="3007901" cy="2639433"/>
          </a:xfrm>
          <a:custGeom>
            <a:avLst/>
            <a:gdLst/>
            <a:ahLst/>
            <a:cxnLst/>
            <a:rect r="r" b="b" t="t" l="l"/>
            <a:pathLst>
              <a:path h="2639433" w="3007901">
                <a:moveTo>
                  <a:pt x="0" y="0"/>
                </a:moveTo>
                <a:lnTo>
                  <a:pt x="3007900" y="0"/>
                </a:lnTo>
                <a:lnTo>
                  <a:pt x="3007900" y="2639433"/>
                </a:lnTo>
                <a:lnTo>
                  <a:pt x="0" y="26394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7675" y="-608201"/>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027954">
            <a:off x="16013604" y="8580828"/>
            <a:ext cx="2491392" cy="2513384"/>
          </a:xfrm>
          <a:custGeom>
            <a:avLst/>
            <a:gdLst/>
            <a:ahLst/>
            <a:cxnLst/>
            <a:rect r="r" b="b" t="t" l="l"/>
            <a:pathLst>
              <a:path h="2513384" w="2491392">
                <a:moveTo>
                  <a:pt x="0" y="0"/>
                </a:moveTo>
                <a:lnTo>
                  <a:pt x="2491392" y="0"/>
                </a:lnTo>
                <a:lnTo>
                  <a:pt x="2491392" y="2513384"/>
                </a:lnTo>
                <a:lnTo>
                  <a:pt x="0" y="25133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1049794" y="6767737"/>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52265" y="2390550"/>
            <a:ext cx="7582592" cy="5114803"/>
          </a:xfrm>
          <a:custGeom>
            <a:avLst/>
            <a:gdLst/>
            <a:ahLst/>
            <a:cxnLst/>
            <a:rect r="r" b="b" t="t" l="l"/>
            <a:pathLst>
              <a:path h="5114803" w="7582592">
                <a:moveTo>
                  <a:pt x="0" y="0"/>
                </a:moveTo>
                <a:lnTo>
                  <a:pt x="7582592" y="0"/>
                </a:lnTo>
                <a:lnTo>
                  <a:pt x="7582592" y="5114803"/>
                </a:lnTo>
                <a:lnTo>
                  <a:pt x="0" y="5114803"/>
                </a:lnTo>
                <a:lnTo>
                  <a:pt x="0" y="0"/>
                </a:lnTo>
                <a:close/>
              </a:path>
            </a:pathLst>
          </a:custGeom>
          <a:blipFill>
            <a:blip r:embed="rId12">
              <a:alphaModFix amt="32999"/>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8" id="8"/>
          <p:cNvGrpSpPr/>
          <p:nvPr/>
        </p:nvGrpSpPr>
        <p:grpSpPr>
          <a:xfrm rot="0">
            <a:off x="1158997" y="3004816"/>
            <a:ext cx="6169129" cy="4141429"/>
            <a:chOff x="0" y="0"/>
            <a:chExt cx="8225506" cy="5521906"/>
          </a:xfrm>
        </p:grpSpPr>
        <p:sp>
          <p:nvSpPr>
            <p:cNvPr name="Freeform 9" id="9"/>
            <p:cNvSpPr/>
            <p:nvPr/>
          </p:nvSpPr>
          <p:spPr>
            <a:xfrm flipH="false" flipV="false" rot="0">
              <a:off x="2615709" y="0"/>
              <a:ext cx="2999540" cy="1473524"/>
            </a:xfrm>
            <a:custGeom>
              <a:avLst/>
              <a:gdLst/>
              <a:ahLst/>
              <a:cxnLst/>
              <a:rect r="r" b="b" t="t" l="l"/>
              <a:pathLst>
                <a:path h="1473524" w="2999540">
                  <a:moveTo>
                    <a:pt x="0" y="0"/>
                  </a:moveTo>
                  <a:lnTo>
                    <a:pt x="2999540" y="0"/>
                  </a:lnTo>
                  <a:lnTo>
                    <a:pt x="2999540" y="1473524"/>
                  </a:lnTo>
                  <a:lnTo>
                    <a:pt x="0" y="1473524"/>
                  </a:lnTo>
                  <a:lnTo>
                    <a:pt x="0" y="0"/>
                  </a:lnTo>
                  <a:close/>
                </a:path>
              </a:pathLst>
            </a:custGeom>
            <a:blipFill>
              <a:blip r:embed="rId14"/>
              <a:stretch>
                <a:fillRect l="0" t="0" r="0" b="0"/>
              </a:stretch>
            </a:blipFill>
          </p:spPr>
        </p:sp>
        <p:sp>
          <p:nvSpPr>
            <p:cNvPr name="TextBox 10" id="10"/>
            <p:cNvSpPr txBox="true"/>
            <p:nvPr/>
          </p:nvSpPr>
          <p:spPr>
            <a:xfrm rot="0">
              <a:off x="2898471" y="190343"/>
              <a:ext cx="2434017" cy="920805"/>
            </a:xfrm>
            <a:prstGeom prst="rect">
              <a:avLst/>
            </a:prstGeom>
          </p:spPr>
          <p:txBody>
            <a:bodyPr anchor="t" rtlCol="false" tIns="0" lIns="0" bIns="0" rIns="0">
              <a:spAutoFit/>
            </a:bodyPr>
            <a:lstStyle/>
            <a:p>
              <a:pPr algn="ctr" marL="0" indent="0" lvl="1">
                <a:lnSpc>
                  <a:spcPts val="5349"/>
                </a:lnSpc>
                <a:spcBef>
                  <a:spcPct val="0"/>
                </a:spcBef>
              </a:pPr>
              <a:r>
                <a:rPr lang="en-US" b="true" sz="4734">
                  <a:solidFill>
                    <a:srgbClr val="000000"/>
                  </a:solidFill>
                  <a:latin typeface="Raleway Bold"/>
                  <a:ea typeface="Raleway Bold"/>
                  <a:cs typeface="Raleway Bold"/>
                  <a:sym typeface="Raleway Bold"/>
                </a:rPr>
                <a:t>02</a:t>
              </a:r>
            </a:p>
          </p:txBody>
        </p:sp>
        <p:sp>
          <p:nvSpPr>
            <p:cNvPr name="TextBox 11" id="11"/>
            <p:cNvSpPr txBox="true"/>
            <p:nvPr/>
          </p:nvSpPr>
          <p:spPr>
            <a:xfrm rot="0">
              <a:off x="0" y="1816450"/>
              <a:ext cx="8225506" cy="872451"/>
            </a:xfrm>
            <a:prstGeom prst="rect">
              <a:avLst/>
            </a:prstGeom>
          </p:spPr>
          <p:txBody>
            <a:bodyPr anchor="t" rtlCol="false" tIns="0" lIns="0" bIns="0" rIns="0">
              <a:spAutoFit/>
            </a:bodyPr>
            <a:lstStyle/>
            <a:p>
              <a:pPr algn="ctr">
                <a:lnSpc>
                  <a:spcPts val="5549"/>
                </a:lnSpc>
              </a:pPr>
            </a:p>
          </p:txBody>
        </p:sp>
        <p:sp>
          <p:nvSpPr>
            <p:cNvPr name="TextBox 12" id="12"/>
            <p:cNvSpPr txBox="true"/>
            <p:nvPr/>
          </p:nvSpPr>
          <p:spPr>
            <a:xfrm rot="0">
              <a:off x="0" y="1867173"/>
              <a:ext cx="8225506" cy="3654733"/>
            </a:xfrm>
            <a:prstGeom prst="rect">
              <a:avLst/>
            </a:prstGeom>
          </p:spPr>
          <p:txBody>
            <a:bodyPr anchor="t" rtlCol="false" tIns="0" lIns="0" bIns="0" rIns="0">
              <a:spAutoFit/>
            </a:bodyPr>
            <a:lstStyle/>
            <a:p>
              <a:pPr algn="ctr">
                <a:lnSpc>
                  <a:spcPts val="5549"/>
                </a:lnSpc>
              </a:pPr>
              <a:r>
                <a:rPr lang="en-US" sz="3651">
                  <a:solidFill>
                    <a:srgbClr val="000000"/>
                  </a:solidFill>
                  <a:latin typeface="Brick Sans"/>
                  <a:ea typeface="Brick Sans"/>
                  <a:cs typeface="Brick Sans"/>
                  <a:sym typeface="Brick Sans"/>
                </a:rPr>
                <a:t>Saves the file and goes to the directory where it is saved.</a:t>
              </a:r>
            </a:p>
          </p:txBody>
        </p:sp>
      </p:grpSp>
      <p:sp>
        <p:nvSpPr>
          <p:cNvPr name="Freeform 13" id="13"/>
          <p:cNvSpPr/>
          <p:nvPr/>
        </p:nvSpPr>
        <p:spPr>
          <a:xfrm flipH="false" flipV="false" rot="0">
            <a:off x="8231606" y="1700329"/>
            <a:ext cx="9800949" cy="6750403"/>
          </a:xfrm>
          <a:custGeom>
            <a:avLst/>
            <a:gdLst/>
            <a:ahLst/>
            <a:cxnLst/>
            <a:rect r="r" b="b" t="t" l="l"/>
            <a:pathLst>
              <a:path h="6750403" w="9800949">
                <a:moveTo>
                  <a:pt x="0" y="0"/>
                </a:moveTo>
                <a:lnTo>
                  <a:pt x="9800949" y="0"/>
                </a:lnTo>
                <a:lnTo>
                  <a:pt x="9800949" y="6750403"/>
                </a:lnTo>
                <a:lnTo>
                  <a:pt x="0" y="6750403"/>
                </a:lnTo>
                <a:lnTo>
                  <a:pt x="0" y="0"/>
                </a:lnTo>
                <a:close/>
              </a:path>
            </a:pathLst>
          </a:custGeom>
          <a:blipFill>
            <a:blip r:embed="rId1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DAGr6Bq0bqE</dc:identifier>
  <dcterms:modified xsi:type="dcterms:W3CDTF">2011-08-01T06:04:30Z</dcterms:modified>
  <cp:revision>1</cp:revision>
  <dc:title>Bangla Programming Language</dc:title>
</cp:coreProperties>
</file>